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2" r:id="rId1"/>
  </p:sldMasterIdLst>
  <p:notesMasterIdLst>
    <p:notesMasterId r:id="rId60"/>
  </p:notesMasterIdLst>
  <p:sldIdLst>
    <p:sldId id="300" r:id="rId2"/>
    <p:sldId id="310" r:id="rId3"/>
    <p:sldId id="312" r:id="rId4"/>
    <p:sldId id="314" r:id="rId5"/>
    <p:sldId id="315" r:id="rId6"/>
    <p:sldId id="316" r:id="rId7"/>
    <p:sldId id="313" r:id="rId8"/>
    <p:sldId id="317" r:id="rId9"/>
    <p:sldId id="311" r:id="rId10"/>
    <p:sldId id="320" r:id="rId11"/>
    <p:sldId id="321" r:id="rId12"/>
    <p:sldId id="319" r:id="rId13"/>
    <p:sldId id="323" r:id="rId14"/>
    <p:sldId id="326" r:id="rId15"/>
    <p:sldId id="327" r:id="rId16"/>
    <p:sldId id="324" r:id="rId17"/>
    <p:sldId id="328" r:id="rId18"/>
    <p:sldId id="329" r:id="rId19"/>
    <p:sldId id="325" r:id="rId20"/>
    <p:sldId id="330" r:id="rId21"/>
    <p:sldId id="331" r:id="rId22"/>
    <p:sldId id="333" r:id="rId23"/>
    <p:sldId id="332" r:id="rId24"/>
    <p:sldId id="334" r:id="rId25"/>
    <p:sldId id="336" r:id="rId26"/>
    <p:sldId id="335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7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7" r:id="rId46"/>
    <p:sldId id="359" r:id="rId47"/>
    <p:sldId id="360" r:id="rId48"/>
    <p:sldId id="358" r:id="rId49"/>
    <p:sldId id="361" r:id="rId50"/>
    <p:sldId id="362" r:id="rId51"/>
    <p:sldId id="363" r:id="rId52"/>
    <p:sldId id="364" r:id="rId53"/>
    <p:sldId id="348" r:id="rId54"/>
    <p:sldId id="365" r:id="rId55"/>
    <p:sldId id="366" r:id="rId56"/>
    <p:sldId id="367" r:id="rId57"/>
    <p:sldId id="368" r:id="rId58"/>
    <p:sldId id="369" r:id="rId59"/>
  </p:sldIdLst>
  <p:sldSz cx="12192000" cy="6858000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Fira Code Medium" panose="020B0809050000020004" pitchFamily="49" charset="0"/>
      <p:regular r:id="rId65"/>
    </p:embeddedFont>
    <p:embeddedFont>
      <p:font typeface="JetBrains Mono Medium" panose="02000009000000000000" pitchFamily="49" charset="0"/>
      <p:regular r:id="rId66"/>
      <p:italic r:id="rId67"/>
    </p:embeddedFont>
    <p:embeddedFont>
      <p:font typeface="Montserrat" pitchFamily="2" charset="-52"/>
      <p:regular r:id="rId68"/>
      <p:bold r:id="rId69"/>
      <p:italic r:id="rId70"/>
      <p:boldItalic r:id="rId71"/>
    </p:embeddedFont>
    <p:embeddedFont>
      <p:font typeface="Open Sans Light" panose="020B0306030504020204" pitchFamily="34" charset="0"/>
      <p:regular r:id="rId72"/>
      <p:italic r:id="rId7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8D7E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 autoAdjust="0"/>
    <p:restoredTop sz="78713" autoAdjust="0"/>
  </p:normalViewPr>
  <p:slideViewPr>
    <p:cSldViewPr snapToGrid="0">
      <p:cViewPr varScale="1">
        <p:scale>
          <a:sx n="94" d="100"/>
          <a:sy n="94" d="100"/>
        </p:scale>
        <p:origin x="1290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BF43975E-F666-0B42-97AA-FDAF5D36E339}" type="datetimeFigureOut">
              <a:rPr lang="en-RU" smtClean="0"/>
              <a:pPr/>
              <a:t>06/05/2023</a:t>
            </a:fld>
            <a:endParaRPr lang="en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90A480D0-B0C4-5845-B039-62BD1C0509C7}" type="slidenum">
              <a:rPr lang="en-RU" smtClean="0"/>
              <a:pPr/>
              <a:t>‹#›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92702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in.io/docs/minio/container/operations/install-deploy-manage/expand-minio-deployment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Привет. Меня зовут Алексей Плетнёв и я ведущий программист компании Базис-Центр.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1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817626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Год назад я показывал вот такую строку с примером запуска Минио на 16 машинах, к каждой из которых подключено по 200 дисков. И из её содержимого, как и из документации, абсолютно непонятно как именно будут распределяться диски из групп между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нодами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Логично предположить, что каждый диск должен присоединяться к группе с новой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Это логично, потому что для объяснения подобран красивый пример, где количество нод соответствует максимальному размеру группы.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10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86451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Взять для примера 6 нод по 50 дисков и всё становится уже не так очевидно. В этом случае мы получаем 6 * 50 = 300 дисков. При таком раскладе мы получим 20 групп по 15 дисков в каждой и как они будут распределены между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нодами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непонятно. Как непонятно и то, могут ли все 15 дисков группы оказаться на одном сервере, который ляжет в неподходящий момент? Нигде это не описано, а разработчики не готовы давать ответы на такие вопросы бесплатно и просят оплатить подписку, стоимость которой, напоминаю, начинается от 1000 долларов в месяц.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11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32060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 прошедший год конкретного ответа на этот вопрос найти не удалось, поэтому мы поступаем просто – делаем так, чтобы общее количество дисков в кластере не превысило максимальный размер группы, т.е. 16. Чтобы этого добиться, на каждой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мы объединяем диски в пулы с помощью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ZFS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Об этом я тоже рассказывал год назад и поэтому среди вопросов был следующий.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12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866340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Вместо ZFS рассматривали LVM? Если да, то почему выбрали именно ZFS?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13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486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Ответ – да, рассматривали. Первый кластер подняли на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LVM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XFS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Причём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XFS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рекомендация из документации самого Минио (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://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min</a:t>
            </a: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.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io</a:t>
            </a: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docs</a:t>
            </a: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en-US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minio</a:t>
            </a: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container</a:t>
            </a: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operations</a:t>
            </a: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install</a:t>
            </a: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-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deploy</a:t>
            </a: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-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manage</a:t>
            </a: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expand</a:t>
            </a: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-</a:t>
            </a:r>
            <a:r>
              <a:rPr lang="en-US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minio</a:t>
            </a: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-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deployment</a:t>
            </a: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.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html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Разработчики для достижения максимальной производительности крайне не рекомендуют использовать различные прослойки между диском и Минио, вроде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raid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пулов и т.п. Однако наш опыт разнится с этими рекомендациями. Например, из-за предыдущего вопроса. Итак, когда мы дошли до того, что диски нужно объединять в пулы, естественно, самым логичным было бы сделать это с помощью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LVM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но мы сделали это на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ZFS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14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93584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Почему? Во-первых, по рекомендации куратора моего прошлогоднего доклада Ивана Агаркова. В их компании уже был подобный успешный опыт, только локальным кластером. Во-вторых, что интересно, на тот момент я вообще не был знаком с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ZFS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После рекомендации Ивана начал её изучать, быстро проникся идеологией и понял, что это именно то, что надо. Изначально она разрабатывалась как коммерческая файловая система, предназначенная для хранения Зеттабайта данных (собственно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ZFS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расшифровывается как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Zettabyte file system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Она крайне проста в управлении и все манипуляции с ней сводятся к использованию одной утилиты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zpool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15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444910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Мы, конечно, используем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LVM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наших серверах и до сих пор банальное расширение диска я делаю со шпаргалкой, сохранённой в отдельном файле. Шпаргалка эта состоит из десятка шагов. Люди целые статьи в интернете публикуют на тему «как расширить том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LVM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». Для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ZFS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шпаргалку даже писать не пришлось – всё сразу понятно. А я по жизни придерживаюсь принципа – чем система прозрачнее и понятнее, тем лучше. Если 100 ручек можно заменить одной кнопкой и при этом будет абсолютно понятно, что произойдёт после её нажатия, то это просто отлично.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16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511495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 же отмечу, что, несмотря на то, что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LVM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умеет расширять тома на лету, иногда это становится причиной некорректного поведения сервисов, работающих с диском. Мы пока глубоко не разбирались в причинах, но написали для себя памятку с рекомендацией, по возможности, перезагрузить сервер после расширения диска.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17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601442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Ещё одна интересная плюшка ZFS – мониторинг IOPS. Когда речь заходит об объектных хранилищах, важным показателем загруженности и здоровья кластера является контроль этого параметра для дисков кластера. Наверняка для LVM + XFS существуют утилиты, которые позволяют это сделать, но простые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atop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iotop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т.п. такого не показывают, а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zpool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iostat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выдаёт именно то, что надо.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18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695418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не создалось впечатления, что я вышел на эту сцену только для того, чтобы восхвалять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ZFS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будем считать, что на вопрос я ответил достаточно обоснованно и перейдём к следующему.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19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19843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Наша компания делает САПР для автоматизации мебельных производств, и мы имеем дело с внушительным количеством трёхмерных моделей, которые нужно где-то хранить, когда речь заходит о предоставляемых нами интернет-сервисах.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2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152434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лучше проводить обновление кластера? Ты говорил, что нельзя обновлять узлы один за другим, но надолго останавливать кластер не хочется?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20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113097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Ответ на этот вопрос будет короче, чем сам вопрос: </a:t>
            </a:r>
          </a:p>
          <a:p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&lt;кластер&gt;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21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558789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 Минио есть родная утилита для его администрирования, которая позволяет скачать и установить обновления на все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кластера и разом их перезапустить. Нужно только учесть пару нюансов.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22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98342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Минио имеет давнюю проблему со скоростью скачивания дистрибутива. Они меняли провайдера своего облака с AWS на OVH, но это не помогло и в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трекере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до сих пор висит задача сделать что-то со скоростью скачивания.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https://github.com/minio/minio/issues/9847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Обычно первое обновление кластера заканчивается ошибкой. Причиной служит то, что согласно инструкции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минио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ставится в папку /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local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прав на запись в которую у него нет. А для обновления он использует атомарное переименование, для которого доступ на запись нужен. Поэтому после установки лучше сразу давать права на запись в эту папку. Это выглядит как дырка в безопасности – возможность писать в папку с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бинарниками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об этом разработчиков спрашивали на их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гитхабе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Суть обсуждения сводилась примерно к тому, что навряд ли на этой машине будет установлено что-то помимо самого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минио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поэтому ничего страшного нет.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https://github.com/minio/minio/issues/8226</a:t>
            </a:r>
          </a:p>
          <a:p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видите, ответ короткий, но мелочей, которые надо учесть, хватает. Как и всегда с Минио. Идём дальше.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23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421302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собрали кластер из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нод по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дисков на каждой, установили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согласно калькулятору, но при падении одной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падает весь кластер. Почему?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24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595315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«Видимо что-то не так собрали» ответил я, а после подумал, что ответ достоен первой линии поддержки, а не ведущего программиста и попросил конфиги и описание кластера. В ответе я был уверен, так как перед началом эксплуатации неоднократно отключал-включал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проверки того, на сколько упадёт производительность и что на самом деле может пережить Минио и всё было более-менее предсказуемо, а тут такое.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25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94594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Вдохновлённый рассказами ребят из Яндекса о том, как они проводят учения и отключают один из дата-центров, чтобы убедиться, что их сервисы готовы к катастрофам такого рода, я решил, что и нам бы не мешало... и выключил одну из нод. Минуты через 3 Минио перестал отвечать на запросы.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26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074467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Пришлось стартовать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ноду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обратно и быстрее лезть на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гитхаб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описывать ситуацию.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Оказалось, что проблема появилась в одном из обновлений и буквально пару недель назад была исправлена. Получается, что собрали всё правильно, просто не из той версии, а я на тот момент не имел привычки после обновления кластера проверять осталась ли отказоустойчивость на том же уровне. А надо бы. В-общем, проблема была решена обновлением как у меня, так и у вопрошающего, но сама ситуация заставила задуматься. В очередной раз.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27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96968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Развернули кластер, включили компрессию, льём данные. Как посмотреть объем именно сжатых данных в кластере? Может можно как-то посмотреть в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mcli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28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635616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 тоже задался этим вопросом, когда включил компрессию. Компрессия на лету вообще была жирным плюсом в нашей таблице сравнения различных систем в процессе принятия решения какую из них использовать. Однако ответ на это был и остаётся простой – нет. Кому интересны подробности, вот мой вопрос на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гитхабе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https://github.com/minio/minio/discussions/13943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29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172817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этих целей мы используем геораспределённый кластер на базе Минио и год назад на хайлоаде я рассказывал почему мы выбрали именно Минио и на какие грабли мы наступали пока его разворачивали.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3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1357007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Почему при выпадении нод начинает сильно тупить веб-консоль?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30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1066608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 тоже задавался этим вопросом, когда тестировал отказоустойчивость и отключал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Очень раздражает, когда при выпадении нод вход в Минио растягивается на минуты. Проблема в том, что при входе Минио на уровне фронта опрашивает все сервера кластера, чтобы отобразить статистику их доступности. Соответственно, время входа в веб консоль увеличивается на время таймаута ожидания ответа от упавшей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Логичнее было бы сделать при переходе на вкладку мониторинга, но пока оно остаётся так как есть. В такие моменты иногда удобнее использовать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31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2573361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вопрос подводит нас ко второй части доклада, в которой я расскажу, о нашем опыте развёртывания кластера в 4 дата-центрах и переносе данных в него из старого кластера. Звучит он так:</a:t>
            </a:r>
          </a:p>
          <a:p>
            <a:r>
              <a:rPr lang="ru-RU" dirty="0"/>
              <a:t>Всё-таки способен </a:t>
            </a:r>
            <a:r>
              <a:rPr lang="ru-RU" dirty="0" err="1"/>
              <a:t>минио</a:t>
            </a:r>
            <a:r>
              <a:rPr lang="ru-RU" dirty="0"/>
              <a:t> работать как геораспределённая система хранения, или ему место только в одной стойке? Как влияют сетевые задержки на общую скорость работы?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32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42186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Здесь ответ будет более развёрнутым. Для начала я напомню, про какой кластер я рассказывал в прошлый раз. Это три сервера с установленными в них обычными HDD ёмкостью 5 ТБ по 4 шт. в каждом под холодное хранилище и по 2 шт. NVME SSD ёмкостью по 500 ГБ под горячее хранилище. Один сервер находится в нашей серверной в г. Коломна Московской области, один в Питере и один в Казани. Между собой они связаны линками по 500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Mbps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Задержка между любыми двумя дата-центрами составляет порядка 20 мс. Получается такой треугольник.</a:t>
            </a:r>
          </a:p>
          <a:p>
            <a:r>
              <a:rPr lang="ru-RU" dirty="0"/>
              <a:t>Что сподвигло нас расшириться до 4 дата-центров? Во-первых, дополнительная отказоустойчивость, которая повлекла за собой увеличение полезного пространства для хранения. Поясню.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33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5839477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сначала наша новая схема, чтобы лучше понимать - что было и что стало. Выглядит она так.</a:t>
            </a:r>
          </a:p>
          <a:p>
            <a:r>
              <a:rPr lang="ru-RU" dirty="0"/>
              <a:t>В каждом дата-центре теперь стоит сервер с подключенной к нему дисковой полкой. В дисковой полке 25 SAS дисков по 600 ГБ со скоростью вращения шпинделя 15 000 RPM. Дата-центра 4 – один в Коломне, один в Казани, один в Самаре и один... в Новосибирске. Все дата-центры соединены каналами в 1 </a:t>
            </a:r>
            <a:r>
              <a:rPr lang="ru-RU" dirty="0" err="1"/>
              <a:t>Gbps</a:t>
            </a:r>
            <a:r>
              <a:rPr lang="ru-RU" dirty="0"/>
              <a:t>. </a:t>
            </a:r>
            <a:r>
              <a:rPr lang="ru-RU" dirty="0" err="1"/>
              <a:t>Пинги</a:t>
            </a:r>
            <a:r>
              <a:rPr lang="ru-RU" dirty="0"/>
              <a:t> между Коломной, Казанью и Самарой также как и раньше не превышают 20 мс., но чтобы долететь до Новосибирска и вернуться обратно пакету требуется уже порядка 50 мс. – физику не обманешь.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34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152458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Большая вводная, сейчас расскажу детальнее.</a:t>
            </a:r>
          </a:p>
          <a:p>
            <a:r>
              <a:rPr lang="ru-RU" dirty="0"/>
              <a:t>Почему теперь дисковые полки и почему нет больше деления на горячее и холодное хранилище?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Ответ прост – Минио действительно умеет по максимуму использовать предоставленные ему диски. Он пишет и читает одновременно с большого их количества и чем дисков больше – тем выше производительность. Как я рассказал раньше, мы используем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ZFS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Диски в каждой из полок разбиты на 4 пула по 6 дисков в каждом. Один диск остаётся в резерве, чтобы быстро можно было подменить вышедший из строя, не дожидаясь пока замена доедет до дата-центра, а ломаются они, согласно закону подлости, не в Коломне. Таким образом мы получаем 4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4 дисками на каждой или всего 16 дисков, что как раз укладывается в максимальный размер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группы Минио.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35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503779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Тесты показали, что такой кластер запросто забирает порядка 80 мегабайт на запись и столько же отдаёт чтение, чего нам вполне достаточно.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36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799435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Стоимость же обычных SAS дисков вместе с полками гораздо ниже NVME SSD, поэтому мы отказались от разбиения на горячее и холодное хранилище и храним всё вместе.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37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5270579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Плюс один кластер проще администрировать и легко масштабировать – достаточно притащить в ДЦ новую полку, воткнуть её каскадом в старую и расширить пул. Но нужно быть аккуратными и помнить две вещи: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38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487520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• Не стоить делать слишком большие пулы с помощью ZFS – в случае выпадения дисков пул нужно будет пересобрать и наполнить данными. Процесс восстановления большого пула может занять длительное время. Лично я бы не стал делать его размер больше 6.4 ТБ. Сейчас у нас пулы на 3.2 ТБ.</a:t>
            </a:r>
          </a:p>
          <a:p>
            <a:r>
              <a:rPr lang="ru-RU" dirty="0"/>
              <a:t>• В Минио нельзя просто так добавить новые диски – нужно собрать новый кластер и присоединить его к старому. Все операции записи пойдут на новый кластер и будут идти на него до тех пор, пока объёмы занятного пространства на старом и новом кластерах не сравняются. Затем запись будет распределяться между ними. Каждый кластер будет иметь свою </a:t>
            </a:r>
            <a:r>
              <a:rPr lang="ru-RU" dirty="0" err="1"/>
              <a:t>откзоустойчивость</a:t>
            </a:r>
            <a:r>
              <a:rPr lang="ru-RU" dirty="0"/>
              <a:t>, но при этом они будут равны для обоих, так как кластеры фактически крутятся на одном железе.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39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375276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Доклад нашёл отклик и в течение года мне пришло много писем от слушателей с уточняющими вопросами.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4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2664672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Вернусь к отказоустойчивости и полезному пространству для хранения. Понятно, что 4 ДЦ лучше, чем 3. Но почему при этом пространство получилось использовать более эффективно и с большей надёжностью? Раньше холодное хранилище состояло из 3 нод по 4 диска на каждом, т.е. итого 12 дисков. В формуле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определяющей отказоустойчивость кластера,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равнялось 4, что позволяло потерять полностью 1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ноду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4 дисками, сохранив при этом полную работоспособность. Полезный объём в данном случае равен объёму 8 дисков. Теперь же мы имеем 4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4 дисками, итого 16 дисков.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Значние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выбрано равным 6. Полезный объём равен уже объёму 10 дисков. Можно было бы сделать и 12, выбрав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равным 4 и точно так же пережить выпадение одного дата-центра.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40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8981975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Но, как выяснилось, дата-центр может выпасть не только вследствие аварии, но и потому, что так было задумано. В нашем случае мы задумали переезд и Питера в Самару. Нужно было погасить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ноду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вместе с дисками на одном месте, перевезти в другое и там запустить. На это потребовалась примерно неделя. Если бы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был равен 4, то всю эту неделю кластер находился бы в опасном состоянии – вылет всего 1 диска привёл бы к его остановке, что недопустимо. Напомню, что когда я говорю о 4 дисках на каждой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то имею ввиду 4 дисковых пула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ZFS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По факту это 96 физических дисков и вероятность выхода из строя одного из них весьма велика.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41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399829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 так мы уменьшаем свою привязанность к конкретному дата-центру и, если, например, один из них вдруг неадекватно взвинчивает цены на свои услуги, как это было с нами, мы можем с ним легко распрощаться и переехать, минимизируя при этом риск остановки кластера и не тратя на это лишнее дисковое пространство.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42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1722701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Теперь немного о железе. Каждая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представляет из себя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виртуалку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со следующими параметрами: 8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vCPU Intel Xeon v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3, 16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GB RAM DDR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Кластер из 4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виртуалок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справляется с обработкой 348 запросов в секунду. При этом Минио наиболее требователен к памяти и к производительности сети и гораздо менее требователен к процессору и сетевым задержкам. Это позволило нам разместить одну из нод в Новосибирске, поближе к дорогим пользователям восточной части нашей необъятной страны, сильно не потеряв в производительности (мы потерь даже не заметили если честно, но теоретически они должны быть – физику же не обманешь)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43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8298945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Дальше расскажу про процесс переезда данных со старого кластера на новый. Основная проблема такого переезда состоит в том, что текущий кластер работает и данные на нём постоянно изменяются, а копирование процесс небыстрый. Всего нужно было перенести 12 ТБ данных. Чтобы не мешать нормальному функционированию других сервисов, скорость миграции была ограничена до 20 МБ/с. С учётом того, что оба кластера использовали одни и те же каналы для обмена данными между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нодами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фактическая нагрузка на сеть составила порядка 40 МБ/с в каждую сторону. Процесс копирования занял порядка двух недель.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44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5143216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Человек с калькулятором в руках воскликнет в этом месте «почему так долго». Дальше расскажу почему, а пока скажу, что процесс должен представлять из себя не просто копирование, а синхронизацию старого кластера с новым.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45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6797765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Поэтому нужно было использовать что-то вроде всем знакомого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rsync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но применимого к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хранилищам.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46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7974143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первая утилита, которой я решил воспользоваться – это стандартный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клиент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 название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У него есть команда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mirror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которая позволяет сделать то, что нам нужно –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отзеркалировать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бакет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со старого кластер в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бакет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новом при первом проходе и догнать новый кластер до состояния старого при втором, ведь за время первой синхронизации, которая потребует определённого времени, данный в источнике изменятся, так как кластер живёт и обслуживает клиентов.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47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7799931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Собственно, я запустил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зеркалирование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ушёл спать. С утра проснулся, решил посмотреть сколько же данных перелилось и увидел, что очень мало.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48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8709782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Причиной послужил повреждённый файл в старом хранилище, который прервал синхронизацию. Когда мы только запускали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минио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случилось несколько ситуаций, которые привели к появлению пары тысяч повреждённых файлов. Об этом я рассказывал в прошлый раз и с потерей этих файлов мы смирились. Поэтому первая мысль была найти такой параметр, который бы игнорировал ошибки копирования и просто отмечал бы их в логе чтобы решить, что с ними сделать, но потом. Увы, такого параметра не оказалось. Пришлось написать небольшой скрипт, который, в случае появления подобной ошибки удалял бы проблемный файл и запускал процесс заново. Копирование продолжилось, но возникла новая проблема – мы ведь не просто копируем файлы, а синхронизируем источник с приёмником. Поэтому при каждом перезапуске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зеркалирования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утилита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строит список изменений, а уже затем начинает копирования. И чем больше данных переехало, тем больше времени нужно на построение списка. Меня это абсолютно не устроило, и я решил поискать альтернативу.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49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054428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 тема вызвала интерес, то в этом году я решил эти вопросы и ответы на них систематизировать и представить в виде отдельного доклада.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5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1800287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нашёл. Называется она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rclone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Очень удобная и мощная утилита, которая позволяет оперировать с различными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совместимыми хранилищами и в том числе делать синхронизацию. Помимо этого, ей так же можно задать ограничение по ширине используемого канала и по количеству одновременно копируемых объектов, подобрав таким образом оптимальные настройки под своё окружение. Я запустил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rclone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снова пошёл спать.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50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4944538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Утром я, уже привычно, взглянул на процесс копирования – он шёл и довольно успешно.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Rclone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пропускал битые файлы как мне и было нужно.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51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1794539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Прошёл день. Я снова заглянул в консоль, чтобы проверить как идёт копирование. А никак.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Rclone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показывал, что копирование идёт, но со скоростью 5-10 байт/с и закончится оно такими темпами ой как не скоро. Я остановил процесс. Проверил, что с обоими кластерами всё хорошо и запустил процесс снова.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Rclone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 же, как и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посчитал разницу между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бакетами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продолжил копирование. Прошёл ещё день. Заглядываю в консоль – та же ситуация – скорость копирования не превышает скорости черепахи.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52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8886391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Тут на поверхность всплывает ещё одна проблема. Идеология объектных хранилищ такова, что в них нет структуры и вложенности. Т.е. все объекты хранятся плоско в одном месте без деления на папки, как в привычной файловой системе. Папки, в понимании объектного хранилища, это такие же объекты, в которых хранятся метаданные о принадлежности к ним других объектов, которые мы воспринимаем как файлы. Различные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браузеры для нашего удобства показывают нам объектные хранилища в виде древовидной структуры, но под капотом это не так. И сами хранилища, такие как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минио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без особых проблем справляются с таким плоским хранением, используя различные методики и алгоритмы. Но речь сейчас не об этом. </a:t>
            </a:r>
          </a:p>
          <a:p>
            <a:endParaRPr lang="ru-RU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З.Ы. </a:t>
            </a:r>
            <a:r>
              <a:rPr lang="ru-RU" sz="12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Е</a:t>
            </a: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сли есть в зале ребята из команды </a:t>
            </a:r>
            <a:r>
              <a:rPr lang="ru-RU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Яндекс.Облака</a:t>
            </a: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предайте мои извинения за троллинг вашей техподдержке - я этот вопрос задал специально ради красивого слайда </a:t>
            </a: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53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5234461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Речь об утилитах, с хранилищами работающих. Как оказалось, им сложно переварить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бакет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 котором лежит миллион объектов общим весом 10 ТБ, от чего они начинают захлёбываться.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54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1607543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наше счастье, мы используем тот же подход к хранению объектов в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минио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что и при хранении файлов на диске. А именно - создаём структуру папок нужной вложенности в зависимости от имени файла. Например, если файл называется 1234567.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txt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то он будет лежать по пути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bucket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/12/34/1234567.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txt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55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694514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 можно копировать не весь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бакет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целиком, а по частям. Для этих целей я написал скрипт, который синхронизировал в цикле папки с именами от 10 до 99. В этот раз всё прошло успешно и никаких лагов при копировании не возникало.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56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907092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Собственно, на данный момент мы имеем геораспределённый по 4 локациям кластер, в котором хранится 1.2 М объектов общим объёмом 11 ТБ. Суммарный полезный объём составляет 32 ТБ и может быть довольно оперативно увеличен на столько, на сколько потребуется без необходимости копирования данных. Весь кластер состоит из 96 дисков, мы можем потерять 36 из них и кластер продолжит работу на чтение и запись.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57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957105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Кроме того, в прошедшем году нам пришлось масштабировать свой кластер как по объёму хранения, так и по точкам его присутствия – добавился один дата-центр и один (кстати питерский) мы сменили на другой (не питерский). Названий я, естественно, называть не буду, чтобы не делать никому рекламы и антирекламы – важен сам факт такой масштабной миграции и её нюансы.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6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325720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Начнём с секции ответов на часто задаваемые вопросы.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7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652402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первый интересный вопрос звучит так.</a:t>
            </a:r>
          </a:p>
          <a:p>
            <a:r>
              <a:rPr lang="ru-RU" dirty="0"/>
              <a:t>Как всё-таки лучше поднимать кластер из нескольких нод, когда суммарное количество дисков превышает максимальный размер </a:t>
            </a:r>
            <a:r>
              <a:rPr lang="ru-RU" dirty="0" err="1"/>
              <a:t>Erasure</a:t>
            </a:r>
            <a:r>
              <a:rPr lang="ru-RU" dirty="0"/>
              <a:t> </a:t>
            </a:r>
            <a:r>
              <a:rPr lang="ru-RU" dirty="0" err="1"/>
              <a:t>set</a:t>
            </a:r>
            <a:r>
              <a:rPr lang="ru-RU" dirty="0"/>
              <a:t>, т.е. 16?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8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620047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начала напомню, что такое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Erasure set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Это группа дисков от 4 до 16, обеспечивающая надёжное хранение данных и допускающая, в зависимости от настроек, потерю до половины дисков без потери данных. Размер группы выбирается автоматически и равен максимальному делителю из диапазона от 4 до 16, при котором общее количество дисков, подключенное ко всем нодам, делится на него нацело. В данном случае мы будем иметь 200 ЕС групп по 16 дисков в каждой.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480D0-B0C4-5845-B039-62BD1C0509C7}" type="slidenum">
              <a:rPr lang="en-RU" smtClean="0"/>
              <a:pPr/>
              <a:t>9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518923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6E40CB-E4C0-07A0-9B66-799AE30E0C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09000" y="3815345"/>
            <a:ext cx="7973999" cy="7252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RU" dirty="0"/>
              <a:t>Company &amp; Position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45800" y="432212"/>
            <a:ext cx="9500400" cy="1944000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my story about how</a:t>
            </a:r>
            <a:br>
              <a:rPr lang="en-GB" dirty="0"/>
            </a:br>
            <a:r>
              <a:rPr lang="en-GB" dirty="0"/>
              <a:t>I created this interesting app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000" y="3011833"/>
            <a:ext cx="7973999" cy="725262"/>
          </a:xfr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 Name &amp; Surname</a:t>
            </a:r>
          </a:p>
        </p:txBody>
      </p:sp>
    </p:spTree>
    <p:extLst>
      <p:ext uri="{BB962C8B-B14F-4D97-AF65-F5344CB8AC3E}">
        <p14:creationId xmlns:p14="http://schemas.microsoft.com/office/powerpoint/2010/main" val="1243291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for title. Picture +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63597" y="1220398"/>
            <a:ext cx="5284800" cy="5283333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Montserrat" pitchFamily="2" charset="77"/>
              </a:defRPr>
            </a:lvl4pPr>
            <a:lvl5pPr>
              <a:defRPr>
                <a:solidFill>
                  <a:schemeClr val="accent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Put your content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80E3BA3-8818-4E97-3B10-DBC7B36D67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RU" dirty="0"/>
              <a:t>Caption. Any kind of content here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07B35-94BD-31C3-759A-B9C2478368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9535A1-19E6-682E-5843-4064265CEFE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398" y="1220398"/>
            <a:ext cx="5284800" cy="528359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Image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490570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627652"/>
            <a:ext cx="10515600" cy="679545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separator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3550804"/>
            <a:ext cx="10515600" cy="143805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Any </a:t>
            </a:r>
            <a:r>
              <a:rPr lang="en-GB" dirty="0" err="1"/>
              <a:t>subfooter</a:t>
            </a:r>
            <a:r>
              <a:rPr lang="en-GB" dirty="0"/>
              <a:t> here</a:t>
            </a:r>
          </a:p>
        </p:txBody>
      </p:sp>
    </p:spTree>
    <p:extLst>
      <p:ext uri="{BB962C8B-B14F-4D97-AF65-F5344CB8AC3E}">
        <p14:creationId xmlns:p14="http://schemas.microsoft.com/office/powerpoint/2010/main" val="2457747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A5369-3714-5888-70FE-E900D61F0A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‹#›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60487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5589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324302"/>
            <a:ext cx="5840627" cy="1698927"/>
          </a:xfrm>
        </p:spPr>
        <p:txBody>
          <a:bodyPr anchor="ctr"/>
          <a:lstStyle>
            <a:lvl1pPr algn="l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Please leave your feedback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9"/>
            <a:ext cx="5840627" cy="130780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Company &amp; Position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11215E8E-A7B2-E300-BE8E-B8C45007423A}"/>
              </a:ext>
            </a:extLst>
          </p:cNvPr>
          <p:cNvSpPr/>
          <p:nvPr userDrawn="1"/>
        </p:nvSpPr>
        <p:spPr>
          <a:xfrm>
            <a:off x="7822085" y="1846311"/>
            <a:ext cx="1322171" cy="65490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3E604944-7D00-3974-94D8-80D77E10A91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601714" y="1122768"/>
            <a:ext cx="2102400" cy="21024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RU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C372CF-9A5E-C5E0-9072-4DAA11C4F41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24000" y="5050419"/>
            <a:ext cx="2159841" cy="913401"/>
          </a:xfrm>
        </p:spPr>
        <p:txBody>
          <a:bodyPr anchor="ctr">
            <a:normAutofit/>
          </a:bodyPr>
          <a:lstStyle>
            <a:lvl1pPr marL="0" indent="0" algn="l">
              <a:buNone/>
              <a:defRPr lang="en-RU" sz="2000" dirty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RU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766217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6E40CB-E4C0-07A0-9B66-799AE30E0C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09000" y="3815345"/>
            <a:ext cx="7973999" cy="7252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RU" dirty="0"/>
              <a:t>Company &amp; Position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45800" y="432212"/>
            <a:ext cx="9500400" cy="1944000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my story about how</a:t>
            </a:r>
            <a:br>
              <a:rPr lang="en-GB" dirty="0"/>
            </a:br>
            <a:r>
              <a:rPr lang="en-GB" dirty="0"/>
              <a:t>I created this interesting app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000" y="3011833"/>
            <a:ext cx="7973999" cy="725262"/>
          </a:xfr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 Name &amp; Surname</a:t>
            </a:r>
          </a:p>
        </p:txBody>
      </p:sp>
    </p:spTree>
    <p:extLst>
      <p:ext uri="{BB962C8B-B14F-4D97-AF65-F5344CB8AC3E}">
        <p14:creationId xmlns:p14="http://schemas.microsoft.com/office/powerpoint/2010/main" val="60875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400" y="219600"/>
            <a:ext cx="10692000" cy="67954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add title.  Generic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Montserrat" pitchFamily="2" charset="77"/>
              </a:defRPr>
            </a:lvl4pPr>
            <a:lvl5pPr>
              <a:defRPr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Put your content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68C8FA2-21BF-D283-650B-11AA1F0D7D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60C8F3-C5ED-E5F2-2972-CBF6D32497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RU" dirty="0"/>
              <a:t>Caption. Any kind of content here</a:t>
            </a:r>
          </a:p>
        </p:txBody>
      </p:sp>
    </p:spTree>
    <p:extLst>
      <p:ext uri="{BB962C8B-B14F-4D97-AF65-F5344CB8AC3E}">
        <p14:creationId xmlns:p14="http://schemas.microsoft.com/office/powerpoint/2010/main" val="3273523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400" y="219600"/>
            <a:ext cx="10692000" cy="67954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add title.  </a:t>
            </a:r>
            <a:r>
              <a:rPr lang="en-US" dirty="0"/>
              <a:t>Use for non-text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68C8FA2-21BF-D283-650B-11AA1F0D7D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60C8F3-C5ED-E5F2-2972-CBF6D32497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RU" dirty="0"/>
              <a:t>Caption. Any kind of content here</a:t>
            </a:r>
          </a:p>
        </p:txBody>
      </p:sp>
    </p:spTree>
    <p:extLst>
      <p:ext uri="{BB962C8B-B14F-4D97-AF65-F5344CB8AC3E}">
        <p14:creationId xmlns:p14="http://schemas.microsoft.com/office/powerpoint/2010/main" val="180327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400" y="219600"/>
            <a:ext cx="10692000" cy="1359090"/>
          </a:xfrm>
        </p:spPr>
        <p:txBody>
          <a:bodyPr/>
          <a:lstStyle>
            <a:lvl1pPr>
              <a:lnSpc>
                <a:spcPct val="92000"/>
              </a:lnSpc>
              <a:defRPr>
                <a:latin typeface="+mj-lt"/>
              </a:defRPr>
            </a:lvl1pPr>
          </a:lstStyle>
          <a:p>
            <a:r>
              <a:rPr lang="en-GB" dirty="0"/>
              <a:t>Click to add title. Use this template if your title is big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6399" y="1899944"/>
            <a:ext cx="10692000" cy="4603787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Montserrat" pitchFamily="2" charset="77"/>
              </a:defRPr>
            </a:lvl4pPr>
            <a:lvl5pPr>
              <a:defRPr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Put your content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68C8FA2-21BF-D283-650B-11AA1F0D7D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‹#›</a:t>
            </a:fld>
            <a:endParaRPr lang="en-RU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60C8F3-C5ED-E5F2-2972-CBF6D32497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RU" dirty="0"/>
              <a:t>Caption. Any kind of content here</a:t>
            </a:r>
          </a:p>
        </p:txBody>
      </p:sp>
    </p:spTree>
    <p:extLst>
      <p:ext uri="{BB962C8B-B14F-4D97-AF65-F5344CB8AC3E}">
        <p14:creationId xmlns:p14="http://schemas.microsoft.com/office/powerpoint/2010/main" val="387398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add title. Use for code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68C8FA2-21BF-D283-650B-11AA1F0D7D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‹#›</a:t>
            </a:fld>
            <a:endParaRPr lang="en-RU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60C8F3-C5ED-E5F2-2972-CBF6D32497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RU" dirty="0"/>
              <a:t>Caption. Any kind of content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3A6071-5869-9576-3BCE-A0A087DE2D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398" y="1220400"/>
            <a:ext cx="10692001" cy="4914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Fira Code Medium" panose="020B0809050000020004" pitchFamily="49" charset="0"/>
                <a:ea typeface="Fira Code Medium" panose="020B0809050000020004" pitchFamily="49" charset="0"/>
                <a:cs typeface="Fira Code Medium" panose="020B0809050000020004" pitchFamily="49" charset="0"/>
              </a:defRPr>
            </a:lvl1pPr>
            <a:lvl2pPr marL="457200" indent="0">
              <a:buNone/>
              <a:defRPr sz="2800">
                <a:latin typeface="JetBrains Mono Medium" panose="02000009000000000000" pitchFamily="49" charset="0"/>
                <a:cs typeface="JetBrains Mono Medium" panose="02000009000000000000" pitchFamily="49" charset="0"/>
              </a:defRPr>
            </a:lvl2pPr>
            <a:lvl3pPr marL="914400" indent="0">
              <a:buNone/>
              <a:defRPr sz="2800">
                <a:latin typeface="JetBrains Mono Medium" panose="02000009000000000000" pitchFamily="49" charset="0"/>
                <a:cs typeface="JetBrains Mono Medium" panose="02000009000000000000" pitchFamily="49" charset="0"/>
              </a:defRPr>
            </a:lvl3pPr>
            <a:lvl4pPr marL="1371600" indent="0">
              <a:buNone/>
              <a:defRPr sz="2800">
                <a:latin typeface="JetBrains Mono Medium" panose="02000009000000000000" pitchFamily="49" charset="0"/>
                <a:cs typeface="JetBrains Mono Medium" panose="02000009000000000000" pitchFamily="49" charset="0"/>
              </a:defRPr>
            </a:lvl4pPr>
            <a:lvl5pPr marL="1828800" indent="0">
              <a:buNone/>
              <a:defRPr sz="2800">
                <a:latin typeface="JetBrains Mono Medium" panose="02000009000000000000" pitchFamily="49" charset="0"/>
                <a:cs typeface="JetBrains Mono Medium" panose="02000009000000000000" pitchFamily="49" charset="0"/>
              </a:defRPr>
            </a:lvl5pPr>
          </a:lstStyle>
          <a:p>
            <a:pPr lvl="0"/>
            <a:r>
              <a:rPr lang="en-US" dirty="0"/>
              <a:t>// Paste your code snippet here</a:t>
            </a:r>
          </a:p>
        </p:txBody>
      </p:sp>
    </p:spTree>
    <p:extLst>
      <p:ext uri="{BB962C8B-B14F-4D97-AF65-F5344CB8AC3E}">
        <p14:creationId xmlns:p14="http://schemas.microsoft.com/office/powerpoint/2010/main" val="643253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add title. </a:t>
            </a:r>
            <a:r>
              <a:rPr lang="en-GB" dirty="0" err="1"/>
              <a:t>Fullsize</a:t>
            </a:r>
            <a:r>
              <a:rPr lang="en-GB" dirty="0"/>
              <a:t> picture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68C8FA2-21BF-D283-650B-11AA1F0D7D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‹#›</a:t>
            </a:fld>
            <a:endParaRPr lang="en-RU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5B0317-AA93-E786-A184-B74F44578B0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6398" y="1220400"/>
            <a:ext cx="10692602" cy="528358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Image</a:t>
            </a:r>
            <a:endParaRPr lang="en-RU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60C8F3-C5ED-E5F2-2972-CBF6D32497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RU" dirty="0"/>
              <a:t>Caption. Any kind of content here</a:t>
            </a:r>
          </a:p>
        </p:txBody>
      </p:sp>
    </p:spTree>
    <p:extLst>
      <p:ext uri="{BB962C8B-B14F-4D97-AF65-F5344CB8AC3E}">
        <p14:creationId xmlns:p14="http://schemas.microsoft.com/office/powerpoint/2010/main" val="3545994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400" y="219600"/>
            <a:ext cx="10692000" cy="67954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for title. Two generic cols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399" y="1220398"/>
            <a:ext cx="5284800" cy="5283333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Montserrat" pitchFamily="2" charset="77"/>
              </a:defRPr>
            </a:lvl4pPr>
            <a:lvl5pPr>
              <a:defRPr>
                <a:solidFill>
                  <a:schemeClr val="accent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Put your content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3597" y="1220399"/>
            <a:ext cx="5284800" cy="52833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Montserrat" pitchFamily="2" charset="77"/>
              </a:defRPr>
            </a:lvl4pPr>
            <a:lvl5pPr>
              <a:defRPr>
                <a:solidFill>
                  <a:schemeClr val="accent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Put your content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80E3BA3-8818-4E97-3B10-DBC7B36D67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RU" dirty="0"/>
              <a:t>Caption. Any kind of content here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07B35-94BD-31C3-759A-B9C2478368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‹#›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642893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for title. Content +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399" y="1220398"/>
            <a:ext cx="5284800" cy="5283333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Montserrat" pitchFamily="2" charset="77"/>
              </a:defRPr>
            </a:lvl4pPr>
            <a:lvl5pPr>
              <a:defRPr>
                <a:solidFill>
                  <a:schemeClr val="accent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Put your content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80E3BA3-8818-4E97-3B10-DBC7B36D67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RU" dirty="0"/>
              <a:t>Caption. Any kind of content here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07B35-94BD-31C3-759A-B9C2478368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9535A1-19E6-682E-5843-4064265CEFE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64200" y="1220398"/>
            <a:ext cx="5284800" cy="528359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Image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169174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6400" y="219600"/>
            <a:ext cx="10692000" cy="679545"/>
          </a:xfrm>
          <a:prstGeom prst="rect">
            <a:avLst/>
          </a:prstGeom>
        </p:spPr>
        <p:txBody>
          <a:bodyPr vert="horz" wrap="square" lIns="90000" tIns="0" rIns="90000" bIns="0" rtlCol="0" anchor="t" anchorCtr="0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399" y="1220400"/>
            <a:ext cx="10692000" cy="5283332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  <a:br>
              <a:rPr lang="en-GB" dirty="0"/>
            </a:br>
            <a:r>
              <a:rPr lang="en-GB" dirty="0"/>
              <a:t>which is multiline</a:t>
            </a:r>
          </a:p>
          <a:p>
            <a:pPr lvl="0"/>
            <a:r>
              <a:rPr lang="en-GB" dirty="0"/>
              <a:t>Multiple Items</a:t>
            </a:r>
          </a:p>
          <a:p>
            <a:pPr lvl="1"/>
            <a:r>
              <a:rPr lang="en-GB" dirty="0"/>
              <a:t>Second level</a:t>
            </a:r>
            <a:br>
              <a:rPr lang="en-GB" dirty="0"/>
            </a:br>
            <a:r>
              <a:rPr lang="en-GB" dirty="0"/>
              <a:t>also nested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5B87060-F17B-8977-C6C0-1FC1DEAC9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398" y="6134400"/>
            <a:ext cx="10691999" cy="369332"/>
          </a:xfrm>
          <a:prstGeom prst="rect">
            <a:avLst/>
          </a:prstGeom>
        </p:spPr>
        <p:txBody>
          <a:bodyPr vert="horz" lIns="91440" tIns="0" rIns="91440" bIns="0" rtlCol="0" anchor="t" anchorCtr="0">
            <a:normAutofit/>
          </a:bodyPr>
          <a:lstStyle>
            <a:lvl1pPr algn="l">
              <a:defRPr sz="2400">
                <a:solidFill>
                  <a:schemeClr val="tx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r>
              <a:rPr lang="en-RU" dirty="0"/>
              <a:t>Caption. Any kind of content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D9D77-2CA1-4501-C8BB-05B5E4068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550" y="304800"/>
            <a:ext cx="489609" cy="425450"/>
          </a:xfrm>
          <a:prstGeom prst="rect">
            <a:avLst/>
          </a:prstGeom>
        </p:spPr>
        <p:txBody>
          <a:bodyPr vert="horz" wrap="none" lIns="0" tIns="0" rIns="0" bIns="0" rtlCol="0" anchor="ctr">
            <a:normAutofit/>
          </a:bodyPr>
          <a:lstStyle>
            <a:lvl1pPr marL="0" algn="ctr">
              <a:defRPr sz="1800">
                <a:solidFill>
                  <a:srgbClr val="838383"/>
                </a:solidFill>
                <a:latin typeface="+mn-lt"/>
              </a:defRPr>
            </a:lvl1pPr>
          </a:lstStyle>
          <a:p>
            <a:fld id="{03A8001B-EB2B-9047-8472-BA558FB4A55C}" type="slidenum">
              <a:rPr lang="en-RU" smtClean="0"/>
              <a:pPr/>
              <a:t>‹#›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41542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5" r:id="rId2"/>
    <p:sldLayoutId id="2147483674" r:id="rId3"/>
    <p:sldLayoutId id="2147483691" r:id="rId4"/>
    <p:sldLayoutId id="2147483690" r:id="rId5"/>
    <p:sldLayoutId id="2147483684" r:id="rId6"/>
    <p:sldLayoutId id="2147483688" r:id="rId7"/>
    <p:sldLayoutId id="2147483676" r:id="rId8"/>
    <p:sldLayoutId id="2147483686" r:id="rId9"/>
    <p:sldLayoutId id="2147483687" r:id="rId10"/>
    <p:sldLayoutId id="2147483675" r:id="rId11"/>
    <p:sldLayoutId id="2147483689" r:id="rId12"/>
    <p:sldLayoutId id="2147483679" r:id="rId13"/>
    <p:sldLayoutId id="2147483683" r:id="rId14"/>
  </p:sldLayoutIdLst>
  <p:hf hdr="0" ftr="0" dt="0"/>
  <p:txStyles>
    <p:titleStyle>
      <a:lvl1pPr algn="l" defTabSz="914400" rtl="0" eaLnBrk="1" latinLnBrk="0" hangingPunct="1">
        <a:lnSpc>
          <a:spcPct val="92000"/>
        </a:lnSpc>
        <a:spcBef>
          <a:spcPct val="0"/>
        </a:spcBef>
        <a:buNone/>
        <a:defRPr sz="4800" b="1" kern="1200">
          <a:solidFill>
            <a:schemeClr val="tx1"/>
          </a:solidFill>
          <a:latin typeface="+mj-lt"/>
          <a:ea typeface="Open Sans Light" pitchFamily="2" charset="0"/>
          <a:cs typeface="Open Sans Light" pitchFamily="2" charset="0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1000"/>
        </a:spcBef>
        <a:spcAft>
          <a:spcPts val="10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Open Sans Light" pitchFamily="2" charset="0"/>
          <a:cs typeface="Open Sans Light" pitchFamily="2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0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Open Sans Light" pitchFamily="2" charset="0"/>
          <a:cs typeface="Open Sans Light" pitchFamily="2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0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Open Sans Light" pitchFamily="2" charset="0"/>
          <a:cs typeface="Open Sans Light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C997AC-0C00-62EB-5B08-FE95DA06A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Ведущий программист, АО «Базис-Центр+»</a:t>
            </a:r>
            <a:endParaRPr lang="en-RU" dirty="0"/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8D90ED7A-A598-D718-68A9-B51CF6CC5F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MinIO – </a:t>
            </a:r>
            <a:r>
              <a:rPr lang="ru-RU" dirty="0"/>
              <a:t>что изменилось за год</a:t>
            </a:r>
            <a:endParaRPr lang="en-RU" dirty="0"/>
          </a:p>
        </p:txBody>
      </p:sp>
      <p:sp>
        <p:nvSpPr>
          <p:cNvPr id="39" name="Subtitle 38">
            <a:extLst>
              <a:ext uri="{FF2B5EF4-FFF2-40B4-BE49-F238E27FC236}">
                <a16:creationId xmlns:a16="http://schemas.microsoft.com/office/drawing/2014/main" id="{9EEC3A42-A4E3-998B-3BF3-E07006EA19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Алексей Плетнёв</a:t>
            </a:r>
            <a:endParaRPr lang="en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718E6C-F6FA-F40E-E08C-663FE29FC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387" y="4647112"/>
            <a:ext cx="3445937" cy="17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4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10</a:t>
            </a:fld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65906-7E02-D38A-642F-989651BB952A}"/>
              </a:ext>
            </a:extLst>
          </p:cNvPr>
          <p:cNvSpPr txBox="1"/>
          <p:nvPr/>
        </p:nvSpPr>
        <p:spPr>
          <a:xfrm>
            <a:off x="338470" y="3028890"/>
            <a:ext cx="115150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http://minio-{</a:t>
            </a:r>
            <a:r>
              <a:rPr lang="en-US" sz="3000" b="1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1...16</a:t>
            </a:r>
            <a:r>
              <a:rPr lang="en-US" sz="30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}.example.net/disk{</a:t>
            </a:r>
            <a:r>
              <a:rPr lang="en-US" sz="3000" b="1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1...200</a:t>
            </a:r>
            <a:r>
              <a:rPr lang="en-US" sz="30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9776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11</a:t>
            </a:fld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65906-7E02-D38A-642F-989651BB952A}"/>
              </a:ext>
            </a:extLst>
          </p:cNvPr>
          <p:cNvSpPr txBox="1"/>
          <p:nvPr/>
        </p:nvSpPr>
        <p:spPr>
          <a:xfrm>
            <a:off x="466062" y="2059127"/>
            <a:ext cx="1073002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http://minio-{</a:t>
            </a:r>
            <a:r>
              <a:rPr lang="en-US" sz="3000" b="1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1...</a:t>
            </a:r>
            <a:r>
              <a:rPr lang="ru-RU" sz="3000" b="1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6</a:t>
            </a:r>
            <a:r>
              <a:rPr lang="en-US" sz="30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}.example.net/disk{</a:t>
            </a:r>
            <a:r>
              <a:rPr lang="en-US" sz="3000" b="1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1...</a:t>
            </a:r>
            <a:r>
              <a:rPr lang="ru-RU" sz="3000" b="1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50</a:t>
            </a:r>
            <a:r>
              <a:rPr lang="en-US" sz="30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}</a:t>
            </a:r>
            <a:endParaRPr lang="ru-RU" sz="3000" dirty="0">
              <a:latin typeface="Fira Code Medium" panose="020B0809050000020004" pitchFamily="49" charset="0"/>
              <a:ea typeface="Fira Code Medium" panose="020B080905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17D94-5A3C-2E18-000C-5E68C06059B0}"/>
              </a:ext>
            </a:extLst>
          </p:cNvPr>
          <p:cNvSpPr txBox="1"/>
          <p:nvPr/>
        </p:nvSpPr>
        <p:spPr>
          <a:xfrm>
            <a:off x="466062" y="304800"/>
            <a:ext cx="60977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Nodes = 6</a:t>
            </a:r>
          </a:p>
          <a:p>
            <a:r>
              <a:rPr lang="en-US" sz="30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Disks per node = 50</a:t>
            </a:r>
          </a:p>
          <a:p>
            <a:r>
              <a:rPr lang="en-US" sz="30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Total disks = 300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BAFA0-9BB2-AB71-FBF9-ADE43F1A0657}"/>
              </a:ext>
            </a:extLst>
          </p:cNvPr>
          <p:cNvSpPr txBox="1"/>
          <p:nvPr/>
        </p:nvSpPr>
        <p:spPr>
          <a:xfrm>
            <a:off x="466062" y="2941702"/>
            <a:ext cx="35105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300/16 = 18.75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C4139-6FAF-DB65-4AC3-9805A623FF45}"/>
              </a:ext>
            </a:extLst>
          </p:cNvPr>
          <p:cNvSpPr txBox="1"/>
          <p:nvPr/>
        </p:nvSpPr>
        <p:spPr>
          <a:xfrm>
            <a:off x="466062" y="3495700"/>
            <a:ext cx="35105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300/15 = 20</a:t>
            </a:r>
          </a:p>
        </p:txBody>
      </p:sp>
    </p:spTree>
    <p:extLst>
      <p:ext uri="{BB962C8B-B14F-4D97-AF65-F5344CB8AC3E}">
        <p14:creationId xmlns:p14="http://schemas.microsoft.com/office/powerpoint/2010/main" val="1930233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12</a:t>
            </a:fld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A725C-FE3D-E798-CA62-744B2D57FC8E}"/>
              </a:ext>
            </a:extLst>
          </p:cNvPr>
          <p:cNvSpPr txBox="1"/>
          <p:nvPr/>
        </p:nvSpPr>
        <p:spPr>
          <a:xfrm>
            <a:off x="381000" y="694808"/>
            <a:ext cx="1076192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root@minio-cold-1:~# </a:t>
            </a:r>
            <a:r>
              <a:rPr lang="en-US" sz="1600" dirty="0" err="1">
                <a:latin typeface="Fira Code Medium" panose="020B0809050000020004" pitchFamily="49" charset="0"/>
                <a:ea typeface="Fira Code Medium" panose="020B0809050000020004" pitchFamily="49" charset="0"/>
              </a:rPr>
              <a:t>zpool</a:t>
            </a:r>
            <a:r>
              <a:rPr lang="en-US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 list</a:t>
            </a:r>
          </a:p>
          <a:p>
            <a:r>
              <a:rPr lang="en-US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NAME         SIZE  ALLOC   FREE  CKPOINT  EXPANDSZ   FRAG    CAP  DEDUP    HEALTH  ALTROOT</a:t>
            </a:r>
          </a:p>
          <a:p>
            <a:r>
              <a:rPr lang="en-US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hdd-pool-1  3.26T  1.07T  2.19T        -         -    10%    32%  1.00x    ONLINE  -</a:t>
            </a:r>
          </a:p>
          <a:p>
            <a:r>
              <a:rPr lang="en-US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hdd-pool-2  3.26T  1.07T  2.19T        -         -    10%    32%  1.00x    ONLINE  -</a:t>
            </a:r>
          </a:p>
          <a:p>
            <a:r>
              <a:rPr lang="en-US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hdd-pool-3  3.26T  1.07T  2.19T        -         -    10%    32%  1.00x    ONLINE  -</a:t>
            </a:r>
          </a:p>
          <a:p>
            <a:r>
              <a:rPr lang="en-US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hdd-pool-4  3.26T  1.07T  2.19T        -         -    10%    32%  1.00x    ONLINE  -</a:t>
            </a:r>
          </a:p>
          <a:p>
            <a:r>
              <a:rPr lang="en-US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root@minio-cold-1:~# </a:t>
            </a:r>
            <a:r>
              <a:rPr lang="en-US" sz="1600" dirty="0" err="1">
                <a:latin typeface="Fira Code Medium" panose="020B0809050000020004" pitchFamily="49" charset="0"/>
                <a:ea typeface="Fira Code Medium" panose="020B0809050000020004" pitchFamily="49" charset="0"/>
              </a:rPr>
              <a:t>zpool</a:t>
            </a:r>
            <a:r>
              <a:rPr lang="en-US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 status</a:t>
            </a:r>
          </a:p>
          <a:p>
            <a:r>
              <a:rPr lang="en-US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  pool: hdd-pool-1</a:t>
            </a:r>
          </a:p>
          <a:p>
            <a:r>
              <a:rPr lang="en-US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 state: ONLINE</a:t>
            </a:r>
          </a:p>
          <a:p>
            <a:r>
              <a:rPr lang="en-US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  scan: scrub repaired 0B in 01:30:34 with 0 errors on Sun Mar 12 01:54:35 2023</a:t>
            </a:r>
          </a:p>
          <a:p>
            <a:r>
              <a:rPr lang="en-US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config:</a:t>
            </a:r>
          </a:p>
          <a:p>
            <a:endParaRPr lang="en-US" sz="1600" dirty="0">
              <a:latin typeface="Fira Code Medium" panose="020B0809050000020004" pitchFamily="49" charset="0"/>
              <a:ea typeface="Fira Code Medium" panose="020B0809050000020004" pitchFamily="49" charset="0"/>
            </a:endParaRPr>
          </a:p>
          <a:p>
            <a:r>
              <a:rPr lang="en-US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        NAME                                       STATE     READ WRITE CKSUM</a:t>
            </a:r>
          </a:p>
          <a:p>
            <a:r>
              <a:rPr lang="en-US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        hdd-pool-1                                 ONLINE       0     0     0</a:t>
            </a:r>
          </a:p>
          <a:p>
            <a:r>
              <a:rPr lang="en-US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          scsi-SHITACHI_HUC10606_CLAR600_PPK6M9XB  ONLINE       0     0     0</a:t>
            </a:r>
          </a:p>
          <a:p>
            <a:r>
              <a:rPr lang="en-US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          scsi-SHITACHI_HUC10606_CLAR600_PPK71BDB  ONLINE       0     0     0</a:t>
            </a:r>
          </a:p>
          <a:p>
            <a:r>
              <a:rPr lang="en-US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          scsi-SHITACHI_HUC10606_CLAR600_PPKTEWBB  ONLINE       0     0     0</a:t>
            </a:r>
          </a:p>
          <a:p>
            <a:r>
              <a:rPr lang="en-US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          scsi-SHITACHI_HUC10606_CLAR600_PPKW223B  ONLINE       0     0     0</a:t>
            </a:r>
          </a:p>
          <a:p>
            <a:r>
              <a:rPr lang="en-US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          scsi-SHITACHI_HUC10606_CLAR600_PPKY03ZB  ONLINE       0     0     0</a:t>
            </a:r>
          </a:p>
          <a:p>
            <a:r>
              <a:rPr lang="en-US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          scsi-SHITACHI_HUC10606_CLAR600_PPKY1EPB  ONLINE       0     0     0</a:t>
            </a:r>
          </a:p>
        </p:txBody>
      </p:sp>
    </p:spTree>
    <p:extLst>
      <p:ext uri="{BB962C8B-B14F-4D97-AF65-F5344CB8AC3E}">
        <p14:creationId xmlns:p14="http://schemas.microsoft.com/office/powerpoint/2010/main" val="1459206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D81EA-B8C0-690F-8783-38A7E7C7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671" y="2654484"/>
            <a:ext cx="10284657" cy="154903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4200" b="1" dirty="0"/>
              <a:t>Вместо ZFS рассматривали LVM? Почему выбрали именно ZFS?</a:t>
            </a:r>
            <a:endParaRPr lang="en-RU" sz="4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13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168044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934795-2479-A2FF-805C-EA174F12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ДА, НО</a:t>
            </a:r>
            <a:endParaRPr lang="en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D81EA-B8C0-690F-8783-38A7E7C7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00" y="1220400"/>
            <a:ext cx="10692000" cy="5283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MinIO strongly recommends direct-attached JBOD arrays with XFS-formatted disks for best performance.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Deployments using non-XFS filesystems (ext4, </a:t>
            </a:r>
            <a:r>
              <a:rPr lang="en-US" dirty="0" err="1"/>
              <a:t>btrfs</a:t>
            </a:r>
            <a:r>
              <a:rPr lang="en-US" dirty="0"/>
              <a:t>, </a:t>
            </a:r>
            <a:r>
              <a:rPr lang="en-US" dirty="0" err="1"/>
              <a:t>zfs</a:t>
            </a:r>
            <a:r>
              <a:rPr lang="en-US" dirty="0"/>
              <a:t>) tend to have lower performance while exhibiting unexpected or undesired behavior.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https://min.io/docs/minio/container/operations/install-deploy-manage/expand-minio-deployment.html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14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44487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934795-2479-A2FF-805C-EA174F12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</a:t>
            </a:r>
            <a:endParaRPr lang="en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D81EA-B8C0-690F-8783-38A7E7C7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99" y="1630100"/>
            <a:ext cx="5291514" cy="533972"/>
          </a:xfrm>
        </p:spPr>
        <p:txBody>
          <a:bodyPr/>
          <a:lstStyle/>
          <a:p>
            <a:r>
              <a:rPr lang="ru-RU" dirty="0"/>
              <a:t>Рекомендации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15</a:t>
            </a:fld>
            <a:endParaRPr lang="en-RU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3D726CD2-A456-DA8D-305F-6220C7075811}"/>
              </a:ext>
            </a:extLst>
          </p:cNvPr>
          <p:cNvSpPr txBox="1">
            <a:spLocks/>
          </p:cNvSpPr>
          <p:nvPr/>
        </p:nvSpPr>
        <p:spPr>
          <a:xfrm>
            <a:off x="356399" y="2895028"/>
            <a:ext cx="5291514" cy="533972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Open Sans Light" pitchFamily="2" charset="0"/>
                <a:cs typeface="Open Sans Light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Open Sans Light" pitchFamily="2" charset="0"/>
                <a:cs typeface="Open Sans Light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Идеологическая простота</a:t>
            </a:r>
            <a:endParaRPr lang="en-RU" dirty="0"/>
          </a:p>
        </p:txBody>
      </p:sp>
      <p:pic>
        <p:nvPicPr>
          <p:cNvPr id="5122" name="Picture 2" descr="Logo of the OpenZFS project">
            <a:extLst>
              <a:ext uri="{FF2B5EF4-FFF2-40B4-BE49-F238E27FC236}">
                <a16:creationId xmlns:a16="http://schemas.microsoft.com/office/drawing/2014/main" id="{A2827C15-1913-94A1-7B8C-867D3AFDB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85" y="1020725"/>
            <a:ext cx="5291514" cy="481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A561DC6-EC7F-4989-FE1F-E14F6C89576C}"/>
              </a:ext>
            </a:extLst>
          </p:cNvPr>
          <p:cNvSpPr txBox="1">
            <a:spLocks/>
          </p:cNvSpPr>
          <p:nvPr/>
        </p:nvSpPr>
        <p:spPr>
          <a:xfrm>
            <a:off x="356399" y="4159957"/>
            <a:ext cx="5291514" cy="533972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Open Sans Light" pitchFamily="2" charset="0"/>
                <a:cs typeface="Open Sans Light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Open Sans Light" pitchFamily="2" charset="0"/>
                <a:cs typeface="Open Sans Light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Создана для </a:t>
            </a:r>
            <a:r>
              <a:rPr lang="en-US" dirty="0"/>
              <a:t>Big Data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40927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16</a:t>
            </a:fld>
            <a:endParaRPr lang="en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0D60AE-E8BD-0173-7C9C-A8FF9D39A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74" y="507951"/>
            <a:ext cx="10213458" cy="58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87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17</a:t>
            </a:fld>
            <a:endParaRPr lang="en-RU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97893B-5D24-D054-3C1E-ABD8E4B5F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717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058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18</a:t>
            </a:fld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A725C-FE3D-E798-CA62-744B2D57FC8E}"/>
              </a:ext>
            </a:extLst>
          </p:cNvPr>
          <p:cNvSpPr txBox="1"/>
          <p:nvPr/>
        </p:nvSpPr>
        <p:spPr>
          <a:xfrm>
            <a:off x="508590" y="1651590"/>
            <a:ext cx="10740656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root@minio-cold-1:~# </a:t>
            </a:r>
            <a:r>
              <a:rPr lang="en-US" sz="2500" dirty="0" err="1">
                <a:latin typeface="Fira Code Medium" panose="020B0809050000020004" pitchFamily="49" charset="0"/>
                <a:ea typeface="Fira Code Medium" panose="020B0809050000020004" pitchFamily="49" charset="0"/>
              </a:rPr>
              <a:t>zpool</a:t>
            </a:r>
            <a:r>
              <a:rPr lang="en-US" sz="25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 </a:t>
            </a:r>
            <a:r>
              <a:rPr lang="en-US" sz="2500" dirty="0" err="1">
                <a:latin typeface="Fira Code Medium" panose="020B0809050000020004" pitchFamily="49" charset="0"/>
                <a:ea typeface="Fira Code Medium" panose="020B0809050000020004" pitchFamily="49" charset="0"/>
              </a:rPr>
              <a:t>iostat</a:t>
            </a:r>
            <a:endParaRPr lang="en-US" sz="2500" dirty="0">
              <a:latin typeface="Fira Code Medium" panose="020B0809050000020004" pitchFamily="49" charset="0"/>
              <a:ea typeface="Fira Code Medium" panose="020B0809050000020004" pitchFamily="49" charset="0"/>
            </a:endParaRPr>
          </a:p>
          <a:p>
            <a:r>
              <a:rPr lang="en-US" sz="25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              capacity     operations     bandwidth</a:t>
            </a:r>
          </a:p>
          <a:p>
            <a:r>
              <a:rPr lang="en-US" sz="25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pool        </a:t>
            </a:r>
            <a:r>
              <a:rPr lang="en-US" sz="2500" dirty="0" err="1">
                <a:latin typeface="Fira Code Medium" panose="020B0809050000020004" pitchFamily="49" charset="0"/>
                <a:ea typeface="Fira Code Medium" panose="020B0809050000020004" pitchFamily="49" charset="0"/>
              </a:rPr>
              <a:t>alloc</a:t>
            </a:r>
            <a:r>
              <a:rPr lang="en-US" sz="25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   free   read  write   read  write</a:t>
            </a:r>
          </a:p>
          <a:p>
            <a:r>
              <a:rPr lang="en-US" sz="25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----------  -----  -----  -----  -----  -----  -----</a:t>
            </a:r>
          </a:p>
          <a:p>
            <a:r>
              <a:rPr lang="en-US" sz="25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hdd-pool-1  1.07T  2.19T      6     15   319K   420K</a:t>
            </a:r>
          </a:p>
          <a:p>
            <a:r>
              <a:rPr lang="en-US" sz="25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hdd-pool-2  1.07T  2.19T      6     14   323K   415K</a:t>
            </a:r>
          </a:p>
          <a:p>
            <a:r>
              <a:rPr lang="en-US" sz="25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hdd-pool-3  1.07T  2.19T      5     14   320K   412K</a:t>
            </a:r>
          </a:p>
          <a:p>
            <a:r>
              <a:rPr lang="en-US" sz="25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hdd-pool-4  1.07T  2.19T      5     14   319K   413K</a:t>
            </a:r>
          </a:p>
          <a:p>
            <a:r>
              <a:rPr lang="en-US" sz="25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----------  -----  -----  -----  -----  -----  -----</a:t>
            </a:r>
          </a:p>
        </p:txBody>
      </p:sp>
    </p:spTree>
    <p:extLst>
      <p:ext uri="{BB962C8B-B14F-4D97-AF65-F5344CB8AC3E}">
        <p14:creationId xmlns:p14="http://schemas.microsoft.com/office/powerpoint/2010/main" val="3635395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19</a:t>
            </a:fld>
            <a:endParaRPr lang="en-RU" dirty="0"/>
          </a:p>
        </p:txBody>
      </p:sp>
      <p:pic>
        <p:nvPicPr>
          <p:cNvPr id="8194" name="Picture 2" descr="ZFS for Dummies · Victor's Blog">
            <a:extLst>
              <a:ext uri="{FF2B5EF4-FFF2-40B4-BE49-F238E27FC236}">
                <a16:creationId xmlns:a16="http://schemas.microsoft.com/office/drawing/2014/main" id="{9985CD4E-5CE3-E92B-34ED-5F8E53131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59" y="1169581"/>
            <a:ext cx="11238881" cy="40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84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934795-2479-A2FF-805C-EA174F12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Немного о компании</a:t>
            </a:r>
            <a:endParaRPr lang="en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D81EA-B8C0-690F-8783-38A7E7C76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/>
              <a:t>БАЗИС – комплексная система автоматизации проектирования и технологической подготовки производства корпусной мебели</a:t>
            </a:r>
          </a:p>
          <a:p>
            <a:r>
              <a:rPr lang="ru-RU" dirty="0"/>
              <a:t>1988 г. – первая версия АС БАЗИС для СМ ЭВМ 3 поколения</a:t>
            </a:r>
          </a:p>
          <a:p>
            <a:r>
              <a:rPr lang="ru-RU" dirty="0"/>
              <a:t>1997 г. – первая версия для ОС Windows</a:t>
            </a:r>
          </a:p>
          <a:p>
            <a:r>
              <a:rPr lang="ru-RU" dirty="0"/>
              <a:t>2005 г. – первая версия с трёхмерным математическим ядром</a:t>
            </a:r>
          </a:p>
          <a:p>
            <a:r>
              <a:rPr lang="ru-RU" dirty="0"/>
              <a:t>2010 г. – флагманы российской мебельной промышленности полностью автоматизировали циклы производства с помощью САПР БАЗИС</a:t>
            </a:r>
          </a:p>
          <a:p>
            <a:r>
              <a:rPr lang="ru-RU" dirty="0"/>
              <a:t>2013 г. – полная совместимость программных решений с оборудованием ведущих производителей</a:t>
            </a:r>
          </a:p>
          <a:p>
            <a:r>
              <a:rPr lang="ru-RU" dirty="0"/>
              <a:t>2016 г. – выход на международный рынок</a:t>
            </a:r>
          </a:p>
          <a:p>
            <a:r>
              <a:rPr lang="en-US" dirty="0"/>
              <a:t>2022 </a:t>
            </a:r>
            <a:r>
              <a:rPr lang="ru-RU" dirty="0"/>
              <a:t>г. – пользовательская база - более 30 000 компаний из 19 стран</a:t>
            </a:r>
          </a:p>
          <a:p>
            <a:endParaRPr lang="ru-RU" dirty="0"/>
          </a:p>
          <a:p>
            <a:r>
              <a:rPr lang="ru-RU" dirty="0"/>
              <a:t>P.S. Команда разработчиков 21 человек</a:t>
            </a:r>
          </a:p>
          <a:p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2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182073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D81EA-B8C0-690F-8783-38A7E7C7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671" y="1582423"/>
            <a:ext cx="10284657" cy="369315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4200" b="1" dirty="0"/>
              <a:t>Как лучше проводить обновление кластера?</a:t>
            </a:r>
            <a:endParaRPr lang="en-US" sz="4200" b="1" dirty="0"/>
          </a:p>
          <a:p>
            <a:pPr marL="0" indent="0" algn="just">
              <a:buNone/>
            </a:pPr>
            <a:r>
              <a:rPr lang="ru-RU" sz="4200" b="1" dirty="0"/>
              <a:t>Ты говорил, что нельзя обновлять узлы один за другим, но надолго останавливать кластер не хочется?</a:t>
            </a:r>
            <a:endParaRPr lang="en-US" sz="4200" b="1" dirty="0"/>
          </a:p>
          <a:p>
            <a:pPr marL="0" indent="0" algn="just">
              <a:buNone/>
            </a:pPr>
            <a:endParaRPr lang="en-RU" sz="4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20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542123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21</a:t>
            </a:fld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65906-7E02-D38A-642F-989651BB952A}"/>
              </a:ext>
            </a:extLst>
          </p:cNvPr>
          <p:cNvSpPr txBox="1"/>
          <p:nvPr/>
        </p:nvSpPr>
        <p:spPr>
          <a:xfrm>
            <a:off x="3048886" y="3152001"/>
            <a:ext cx="60942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mc admin update &lt;</a:t>
            </a:r>
            <a:r>
              <a:rPr lang="ru-RU" sz="30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кластер&gt;</a:t>
            </a:r>
            <a:endParaRPr lang="en-US" sz="3000" dirty="0">
              <a:latin typeface="Fira Code Medium" panose="020B0809050000020004" pitchFamily="49" charset="0"/>
              <a:ea typeface="Fira Code Medium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589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22</a:t>
            </a:fld>
            <a:endParaRPr lang="en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D8323-826F-02D8-6650-98D82CC5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174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8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934795-2479-A2FF-805C-EA174F12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 нюансов</a:t>
            </a:r>
            <a:endParaRPr lang="en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D81EA-B8C0-690F-8783-38A7E7C7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00" y="1220401"/>
            <a:ext cx="10692000" cy="1288883"/>
          </a:xfrm>
        </p:spPr>
        <p:txBody>
          <a:bodyPr>
            <a:normAutofit/>
          </a:bodyPr>
          <a:lstStyle/>
          <a:p>
            <a:r>
              <a:rPr lang="ru-RU" dirty="0"/>
              <a:t> Скорость скачивания дистрибутива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https://github.com/minio/minio/issues/9847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23</a:t>
            </a:fld>
            <a:endParaRPr lang="en-RU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A1B9E665-6A56-7C6F-E260-1D6432BF29F0}"/>
              </a:ext>
            </a:extLst>
          </p:cNvPr>
          <p:cNvSpPr txBox="1">
            <a:spLocks/>
          </p:cNvSpPr>
          <p:nvPr/>
        </p:nvSpPr>
        <p:spPr>
          <a:xfrm>
            <a:off x="356400" y="2701871"/>
            <a:ext cx="10692000" cy="1288883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Open Sans Light" pitchFamily="2" charset="0"/>
                <a:cs typeface="Open Sans Light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Open Sans Light" pitchFamily="2" charset="0"/>
                <a:cs typeface="Open Sans Light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 Права на запись в папку с </a:t>
            </a:r>
            <a:r>
              <a:rPr lang="ru-RU" dirty="0" err="1"/>
              <a:t>бинарниками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https://github.com/minio/minio/issues/8226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537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D81EA-B8C0-690F-8783-38A7E7C7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671" y="1582423"/>
            <a:ext cx="10284657" cy="369315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4200" b="1" dirty="0"/>
              <a:t>Мы собрали кластер из X нод по              Y дисков на каждой, установили EC:M согласно калькулятору, но при падении одной </a:t>
            </a:r>
            <a:r>
              <a:rPr lang="ru-RU" sz="4200" b="1" dirty="0" err="1"/>
              <a:t>ноды</a:t>
            </a:r>
            <a:r>
              <a:rPr lang="ru-RU" sz="4200" b="1" dirty="0"/>
              <a:t> падает весь кластер. Почему?</a:t>
            </a:r>
            <a:endParaRPr lang="en-RU" sz="4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24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116589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25</a:t>
            </a:fld>
            <a:endParaRPr lang="en-RU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CBFF4EC-4F3F-D7DB-6443-0C6CD02C2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1185451" cy="68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053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26</a:t>
            </a:fld>
            <a:endParaRPr lang="en-RU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4AC5447-E218-9EB3-D0F3-69F8A74DA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" y="-1"/>
            <a:ext cx="1114337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752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934795-2479-A2FF-805C-EA174F12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Причина?</a:t>
            </a:r>
            <a:endParaRPr lang="en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D81EA-B8C0-690F-8783-38A7E7C76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Ошибка в одном из обновлений.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MinIO stop working normally even if count of failed drives less than parity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https://github.com/minio/minio/issues/16620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27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274930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D81EA-B8C0-690F-8783-38A7E7C7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671" y="1582423"/>
            <a:ext cx="10284657" cy="369315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4200" b="1" dirty="0"/>
              <a:t>Развернули кластер, включили компрессию, льём данные. Как посмотреть объем именно сжатых данных в кластере? Может, можно как-то посмотреть в </a:t>
            </a:r>
            <a:r>
              <a:rPr lang="ru-RU" sz="4200" b="1" dirty="0" err="1"/>
              <a:t>mcli</a:t>
            </a:r>
            <a:r>
              <a:rPr lang="ru-RU" sz="4200" b="1" dirty="0"/>
              <a:t>?</a:t>
            </a:r>
            <a:endParaRPr lang="en-RU" sz="4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28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586744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D81EA-B8C0-690F-8783-38A7E7C7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484" y="1949376"/>
            <a:ext cx="5497032" cy="295924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11500" b="1" dirty="0"/>
              <a:t>НЕТ</a:t>
            </a:r>
          </a:p>
          <a:p>
            <a:pPr marL="0" indent="0" algn="ctr">
              <a:buNone/>
            </a:pPr>
            <a:r>
              <a:rPr lang="ru-RU" sz="4800" b="1" dirty="0"/>
              <a:t>(пока)</a:t>
            </a:r>
            <a:endParaRPr lang="en-RU" sz="4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29</a:t>
            </a:fld>
            <a:endParaRPr lang="en-RU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51199E5-92B6-54AC-F15E-47329AB33078}"/>
              </a:ext>
            </a:extLst>
          </p:cNvPr>
          <p:cNvSpPr txBox="1">
            <a:spLocks/>
          </p:cNvSpPr>
          <p:nvPr/>
        </p:nvSpPr>
        <p:spPr>
          <a:xfrm>
            <a:off x="356400" y="5964864"/>
            <a:ext cx="9117210" cy="538867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Open Sans Light" pitchFamily="2" charset="0"/>
                <a:cs typeface="Open Sans Light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Open Sans Light" pitchFamily="2" charset="0"/>
                <a:cs typeface="Open Sans Light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https://github.com/minio/minio/discussions/13943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0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00BB5-0B92-25AB-6316-D788BB73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Годом ранее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EF2F37-A358-2833-CD57-46811E56F7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3</a:t>
            </a:fld>
            <a:endParaRPr lang="en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5D77C1-5A5A-0BF9-81FD-FFF78F53CA6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6168" b="6168"/>
          <a:stretch>
            <a:fillRect/>
          </a:stretch>
        </p:blipFill>
        <p:spPr>
          <a:xfrm>
            <a:off x="0" y="1031359"/>
            <a:ext cx="11382768" cy="5826642"/>
          </a:xfrm>
        </p:spPr>
      </p:pic>
    </p:spTree>
    <p:extLst>
      <p:ext uri="{BB962C8B-B14F-4D97-AF65-F5344CB8AC3E}">
        <p14:creationId xmlns:p14="http://schemas.microsoft.com/office/powerpoint/2010/main" val="773934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D81EA-B8C0-690F-8783-38A7E7C7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775" y="2505711"/>
            <a:ext cx="10189248" cy="184657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4200" b="1" dirty="0"/>
              <a:t>Почему при выпадении нод начинает сильно тупить веб-консоль?</a:t>
            </a:r>
            <a:endParaRPr lang="en-RU" sz="4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30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118435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31</a:t>
            </a:fld>
            <a:endParaRPr lang="en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FDA0AE-3366-A15A-E25E-0754BDFAB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682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D81EA-B8C0-690F-8783-38A7E7C7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376" y="2271795"/>
            <a:ext cx="10189248" cy="265108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4200" b="1" dirty="0"/>
              <a:t>Способен ли </a:t>
            </a:r>
            <a:r>
              <a:rPr lang="en-US" sz="4200" b="1" dirty="0"/>
              <a:t>MinIO</a:t>
            </a:r>
            <a:r>
              <a:rPr lang="ru-RU" sz="4200" b="1" dirty="0"/>
              <a:t> работать как геораспределённая система хранения, или ему место только в одной стойке?</a:t>
            </a:r>
            <a:endParaRPr lang="en-RU" sz="4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32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616495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00BB5-0B92-25AB-6316-D788BB73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Было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EF2F37-A358-2833-CD57-46811E56F7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33</a:t>
            </a:fld>
            <a:endParaRPr lang="en-RU"/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B155A934-0DC7-5DAB-5C98-81914C2BB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78" y="2001415"/>
            <a:ext cx="325818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73F59048-FEAD-F239-6A5E-2FB1D3FA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367" y="810207"/>
            <a:ext cx="325818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8BD2B790-F402-30E9-DC4D-9CFC15C40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28" y="4114800"/>
            <a:ext cx="325818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896FAA5F-4E1D-2D45-09F8-F834921ABC4A}"/>
              </a:ext>
            </a:extLst>
          </p:cNvPr>
          <p:cNvCxnSpPr>
            <a:cxnSpLocks/>
          </p:cNvCxnSpPr>
          <p:nvPr/>
        </p:nvCxnSpPr>
        <p:spPr>
          <a:xfrm flipV="1">
            <a:off x="2952439" y="2006081"/>
            <a:ext cx="4691502" cy="14882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D8386A6-A001-282E-CA23-5EC444581BFD}"/>
              </a:ext>
            </a:extLst>
          </p:cNvPr>
          <p:cNvCxnSpPr>
            <a:cxnSpLocks/>
          </p:cNvCxnSpPr>
          <p:nvPr/>
        </p:nvCxnSpPr>
        <p:spPr>
          <a:xfrm>
            <a:off x="2952439" y="3789783"/>
            <a:ext cx="2106923" cy="15753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4D50F931-7439-F124-B373-C3E88BD6A083}"/>
              </a:ext>
            </a:extLst>
          </p:cNvPr>
          <p:cNvCxnSpPr>
            <a:cxnSpLocks/>
          </p:cNvCxnSpPr>
          <p:nvPr/>
        </p:nvCxnSpPr>
        <p:spPr>
          <a:xfrm flipV="1">
            <a:off x="6692219" y="3155302"/>
            <a:ext cx="1483567" cy="23310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Облачко с текстом: прямоугольное со скругленными углами 30">
            <a:extLst>
              <a:ext uri="{FF2B5EF4-FFF2-40B4-BE49-F238E27FC236}">
                <a16:creationId xmlns:a16="http://schemas.microsoft.com/office/drawing/2014/main" id="{57C6A11A-50E2-B79F-0816-2D69C6F26EFF}"/>
              </a:ext>
            </a:extLst>
          </p:cNvPr>
          <p:cNvSpPr/>
          <p:nvPr/>
        </p:nvSpPr>
        <p:spPr>
          <a:xfrm>
            <a:off x="213078" y="1017681"/>
            <a:ext cx="3620158" cy="786683"/>
          </a:xfrm>
          <a:prstGeom prst="wedgeRoundRectCallout">
            <a:avLst>
              <a:gd name="adj1" fmla="val -14767"/>
              <a:gd name="adj2" fmla="val 126238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372EF5-7ACE-715A-CDC0-408CE2488F76}"/>
              </a:ext>
            </a:extLst>
          </p:cNvPr>
          <p:cNvSpPr txBox="1"/>
          <p:nvPr/>
        </p:nvSpPr>
        <p:spPr>
          <a:xfrm>
            <a:off x="251308" y="1083509"/>
            <a:ext cx="3620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Московская область, г. Коломна</a:t>
            </a:r>
            <a:endParaRPr lang="en-US" dirty="0"/>
          </a:p>
          <a:p>
            <a:r>
              <a:rPr lang="en-US" dirty="0"/>
              <a:t>2 SSD, 4 HDD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59E0E7-4A97-F622-6AB8-6810676B8DD4}"/>
              </a:ext>
            </a:extLst>
          </p:cNvPr>
          <p:cNvSpPr txBox="1"/>
          <p:nvPr/>
        </p:nvSpPr>
        <p:spPr>
          <a:xfrm>
            <a:off x="7178322" y="5928632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Казань</a:t>
            </a:r>
            <a:endParaRPr lang="en-US" dirty="0"/>
          </a:p>
          <a:p>
            <a:r>
              <a:rPr lang="en-US" dirty="0"/>
              <a:t>2 SSD, 4 HDD</a:t>
            </a:r>
          </a:p>
        </p:txBody>
      </p:sp>
      <p:sp>
        <p:nvSpPr>
          <p:cNvPr id="34" name="Облачко с текстом: прямоугольное со скругленными углами 33">
            <a:extLst>
              <a:ext uri="{FF2B5EF4-FFF2-40B4-BE49-F238E27FC236}">
                <a16:creationId xmlns:a16="http://schemas.microsoft.com/office/drawing/2014/main" id="{D7DCA81C-A055-79EF-C78F-7BC1434C8BC3}"/>
              </a:ext>
            </a:extLst>
          </p:cNvPr>
          <p:cNvSpPr/>
          <p:nvPr/>
        </p:nvSpPr>
        <p:spPr>
          <a:xfrm>
            <a:off x="9539180" y="1175077"/>
            <a:ext cx="2081756" cy="826338"/>
          </a:xfrm>
          <a:prstGeom prst="wedgeRoundRectCallout">
            <a:avLst>
              <a:gd name="adj1" fmla="val -62527"/>
              <a:gd name="adj2" fmla="val 126752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6259D-7099-12D4-B6CF-9AF7753EF0FE}"/>
              </a:ext>
            </a:extLst>
          </p:cNvPr>
          <p:cNvSpPr txBox="1"/>
          <p:nvPr/>
        </p:nvSpPr>
        <p:spPr>
          <a:xfrm>
            <a:off x="9624812" y="1254293"/>
            <a:ext cx="1996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Санкт-Петербург</a:t>
            </a:r>
            <a:endParaRPr lang="en-US" dirty="0"/>
          </a:p>
          <a:p>
            <a:r>
              <a:rPr lang="en-US" dirty="0"/>
              <a:t>2 SSD, 4 HDD</a:t>
            </a:r>
          </a:p>
        </p:txBody>
      </p:sp>
      <p:sp>
        <p:nvSpPr>
          <p:cNvPr id="36" name="Облачко с текстом: прямоугольное со скругленными углами 35">
            <a:extLst>
              <a:ext uri="{FF2B5EF4-FFF2-40B4-BE49-F238E27FC236}">
                <a16:creationId xmlns:a16="http://schemas.microsoft.com/office/drawing/2014/main" id="{AC078612-FC01-FAAF-4370-2FD20CF1C5D0}"/>
              </a:ext>
            </a:extLst>
          </p:cNvPr>
          <p:cNvSpPr/>
          <p:nvPr/>
        </p:nvSpPr>
        <p:spPr>
          <a:xfrm>
            <a:off x="619924" y="4796808"/>
            <a:ext cx="2806466" cy="1232995"/>
          </a:xfrm>
          <a:prstGeom prst="wedgeRoundRectCallout">
            <a:avLst>
              <a:gd name="adj1" fmla="val 73772"/>
              <a:gd name="adj2" fmla="val -58347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7FFE29-F10B-1AA2-BE98-01A3A219424D}"/>
              </a:ext>
            </a:extLst>
          </p:cNvPr>
          <p:cNvSpPr txBox="1"/>
          <p:nvPr/>
        </p:nvSpPr>
        <p:spPr>
          <a:xfrm>
            <a:off x="824624" y="4951640"/>
            <a:ext cx="23970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</a:t>
            </a:r>
            <a:r>
              <a:rPr lang="ru-RU" dirty="0"/>
              <a:t>линка по 500 </a:t>
            </a:r>
            <a:r>
              <a:rPr lang="en-US" dirty="0"/>
              <a:t>Mbps</a:t>
            </a:r>
            <a:endParaRPr lang="ru-RU" dirty="0"/>
          </a:p>
          <a:p>
            <a:r>
              <a:rPr lang="ru-RU" dirty="0"/>
              <a:t>Средний </a:t>
            </a:r>
            <a:r>
              <a:rPr lang="ru-RU" dirty="0" err="1"/>
              <a:t>пинг</a:t>
            </a:r>
            <a:r>
              <a:rPr lang="ru-RU" dirty="0"/>
              <a:t> 1</a:t>
            </a:r>
            <a:r>
              <a:rPr lang="en-US" dirty="0"/>
              <a:t>9</a:t>
            </a:r>
            <a:r>
              <a:rPr lang="ru-RU" dirty="0"/>
              <a:t> </a:t>
            </a:r>
            <a:r>
              <a:rPr lang="ru-RU" dirty="0" err="1"/>
              <a:t>мс</a:t>
            </a:r>
            <a:r>
              <a:rPr lang="ru-RU" dirty="0"/>
              <a:t>.</a:t>
            </a:r>
          </a:p>
          <a:p>
            <a:r>
              <a:rPr lang="ru-RU" dirty="0"/>
              <a:t>Расстояние 600 км.</a:t>
            </a:r>
            <a:endParaRPr lang="en-US" dirty="0"/>
          </a:p>
        </p:txBody>
      </p:sp>
      <p:sp>
        <p:nvSpPr>
          <p:cNvPr id="38" name="Облачко с текстом: прямоугольное со скругленными углами 37">
            <a:extLst>
              <a:ext uri="{FF2B5EF4-FFF2-40B4-BE49-F238E27FC236}">
                <a16:creationId xmlns:a16="http://schemas.microsoft.com/office/drawing/2014/main" id="{B7A76449-4518-CE3E-E483-142C89EA555E}"/>
              </a:ext>
            </a:extLst>
          </p:cNvPr>
          <p:cNvSpPr/>
          <p:nvPr/>
        </p:nvSpPr>
        <p:spPr>
          <a:xfrm>
            <a:off x="4222434" y="769096"/>
            <a:ext cx="2806466" cy="1232995"/>
          </a:xfrm>
          <a:prstGeom prst="wedgeRoundRectCallout">
            <a:avLst>
              <a:gd name="adj1" fmla="val -7018"/>
              <a:gd name="adj2" fmla="val 102839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190433-ADD6-9EA0-C41B-C8BD88D01032}"/>
              </a:ext>
            </a:extLst>
          </p:cNvPr>
          <p:cNvSpPr txBox="1"/>
          <p:nvPr/>
        </p:nvSpPr>
        <p:spPr>
          <a:xfrm>
            <a:off x="4427134" y="923928"/>
            <a:ext cx="2525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</a:t>
            </a:r>
            <a:r>
              <a:rPr lang="ru-RU" dirty="0"/>
              <a:t>линка по </a:t>
            </a:r>
            <a:r>
              <a:rPr lang="en-US" dirty="0"/>
              <a:t>10</a:t>
            </a:r>
            <a:r>
              <a:rPr lang="ru-RU" dirty="0"/>
              <a:t>00 </a:t>
            </a:r>
            <a:r>
              <a:rPr lang="en-US" dirty="0"/>
              <a:t>Mbps</a:t>
            </a:r>
            <a:endParaRPr lang="ru-RU" dirty="0"/>
          </a:p>
          <a:p>
            <a:r>
              <a:rPr lang="ru-RU" dirty="0"/>
              <a:t>Средний </a:t>
            </a:r>
            <a:r>
              <a:rPr lang="ru-RU" dirty="0" err="1"/>
              <a:t>пинг</a:t>
            </a:r>
            <a:r>
              <a:rPr lang="ru-RU" dirty="0"/>
              <a:t> 1</a:t>
            </a:r>
            <a:r>
              <a:rPr lang="en-US" dirty="0"/>
              <a:t>4</a:t>
            </a:r>
            <a:r>
              <a:rPr lang="ru-RU" dirty="0"/>
              <a:t> </a:t>
            </a:r>
            <a:r>
              <a:rPr lang="ru-RU" dirty="0" err="1"/>
              <a:t>мс</a:t>
            </a:r>
            <a:r>
              <a:rPr lang="ru-RU" dirty="0"/>
              <a:t>.</a:t>
            </a:r>
          </a:p>
          <a:p>
            <a:r>
              <a:rPr lang="ru-RU" dirty="0"/>
              <a:t>Расстояние </a:t>
            </a:r>
            <a:r>
              <a:rPr lang="en-US" dirty="0"/>
              <a:t>75</a:t>
            </a:r>
            <a:r>
              <a:rPr lang="ru-RU" dirty="0"/>
              <a:t>0 км.</a:t>
            </a:r>
            <a:endParaRPr lang="en-US" dirty="0"/>
          </a:p>
        </p:txBody>
      </p:sp>
      <p:sp>
        <p:nvSpPr>
          <p:cNvPr id="40" name="Облачко с текстом: прямоугольное со скругленными углами 39">
            <a:extLst>
              <a:ext uri="{FF2B5EF4-FFF2-40B4-BE49-F238E27FC236}">
                <a16:creationId xmlns:a16="http://schemas.microsoft.com/office/drawing/2014/main" id="{8652DB8C-5DED-E780-5146-4593AD2743BB}"/>
              </a:ext>
            </a:extLst>
          </p:cNvPr>
          <p:cNvSpPr/>
          <p:nvPr/>
        </p:nvSpPr>
        <p:spPr>
          <a:xfrm>
            <a:off x="8344373" y="3979505"/>
            <a:ext cx="2806466" cy="1232995"/>
          </a:xfrm>
          <a:prstGeom prst="wedgeRoundRectCallout">
            <a:avLst>
              <a:gd name="adj1" fmla="val -76836"/>
              <a:gd name="adj2" fmla="val -39429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6E56DB-5468-2B62-492E-C80C9A1C602F}"/>
              </a:ext>
            </a:extLst>
          </p:cNvPr>
          <p:cNvSpPr txBox="1"/>
          <p:nvPr/>
        </p:nvSpPr>
        <p:spPr>
          <a:xfrm>
            <a:off x="8549073" y="4134337"/>
            <a:ext cx="23970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</a:t>
            </a:r>
            <a:r>
              <a:rPr lang="ru-RU" dirty="0"/>
              <a:t>линка по </a:t>
            </a:r>
            <a:r>
              <a:rPr lang="en-US" dirty="0"/>
              <a:t>5</a:t>
            </a:r>
            <a:r>
              <a:rPr lang="ru-RU" dirty="0"/>
              <a:t>00 </a:t>
            </a:r>
            <a:r>
              <a:rPr lang="en-US" dirty="0"/>
              <a:t>Mbps</a:t>
            </a:r>
            <a:endParaRPr lang="ru-RU" dirty="0"/>
          </a:p>
          <a:p>
            <a:r>
              <a:rPr lang="ru-RU" dirty="0"/>
              <a:t>Средний </a:t>
            </a:r>
            <a:r>
              <a:rPr lang="ru-RU" dirty="0" err="1"/>
              <a:t>пинг</a:t>
            </a:r>
            <a:r>
              <a:rPr lang="ru-RU" dirty="0"/>
              <a:t> </a:t>
            </a:r>
            <a:r>
              <a:rPr lang="en-US" dirty="0"/>
              <a:t>24</a:t>
            </a:r>
            <a:r>
              <a:rPr lang="ru-RU" dirty="0"/>
              <a:t> </a:t>
            </a:r>
            <a:r>
              <a:rPr lang="ru-RU" dirty="0" err="1"/>
              <a:t>мс</a:t>
            </a:r>
            <a:r>
              <a:rPr lang="ru-RU" dirty="0"/>
              <a:t>.</a:t>
            </a:r>
          </a:p>
          <a:p>
            <a:r>
              <a:rPr lang="ru-RU" dirty="0"/>
              <a:t>Расстояние </a:t>
            </a:r>
            <a:r>
              <a:rPr lang="en-US" dirty="0"/>
              <a:t>120</a:t>
            </a:r>
            <a:r>
              <a:rPr lang="ru-RU" dirty="0"/>
              <a:t>0 км.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CA4101-C944-E54E-3FBB-F0E316E141C3}"/>
              </a:ext>
            </a:extLst>
          </p:cNvPr>
          <p:cNvSpPr txBox="1"/>
          <p:nvPr/>
        </p:nvSpPr>
        <p:spPr>
          <a:xfrm>
            <a:off x="4627605" y="3389448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SSD – EC: 3</a:t>
            </a:r>
          </a:p>
          <a:p>
            <a:r>
              <a:rPr lang="en-US" dirty="0"/>
              <a:t>HDD – EC: 4</a:t>
            </a:r>
          </a:p>
        </p:txBody>
      </p:sp>
    </p:spTree>
    <p:extLst>
      <p:ext uri="{BB962C8B-B14F-4D97-AF65-F5344CB8AC3E}">
        <p14:creationId xmlns:p14="http://schemas.microsoft.com/office/powerpoint/2010/main" val="2268352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DC26B8CE-C929-AFBC-AAFF-E5CD8F65E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498" y="4559987"/>
            <a:ext cx="2667539" cy="224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300BB5-0B92-25AB-6316-D788BB73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Стало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EF2F37-A358-2833-CD57-46811E56F7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34</a:t>
            </a:fld>
            <a:endParaRPr lang="en-RU"/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B155A934-0DC7-5DAB-5C98-81914C2BB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892" y="919376"/>
            <a:ext cx="2529301" cy="2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73F59048-FEAD-F239-6A5E-2FB1D3FA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472" y="63969"/>
            <a:ext cx="2727069" cy="22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8BD2B790-F402-30E9-DC4D-9CFC15C40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120" y="1274242"/>
            <a:ext cx="2667539" cy="224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896FAA5F-4E1D-2D45-09F8-F834921ABC4A}"/>
              </a:ext>
            </a:extLst>
          </p:cNvPr>
          <p:cNvCxnSpPr>
            <a:cxnSpLocks/>
          </p:cNvCxnSpPr>
          <p:nvPr/>
        </p:nvCxnSpPr>
        <p:spPr>
          <a:xfrm flipV="1">
            <a:off x="3175398" y="1333856"/>
            <a:ext cx="2215309" cy="80313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Облачко с текстом: прямоугольное со скругленными углами 30">
            <a:extLst>
              <a:ext uri="{FF2B5EF4-FFF2-40B4-BE49-F238E27FC236}">
                <a16:creationId xmlns:a16="http://schemas.microsoft.com/office/drawing/2014/main" id="{57C6A11A-50E2-B79F-0816-2D69C6F26EFF}"/>
              </a:ext>
            </a:extLst>
          </p:cNvPr>
          <p:cNvSpPr/>
          <p:nvPr/>
        </p:nvSpPr>
        <p:spPr>
          <a:xfrm>
            <a:off x="59312" y="3040705"/>
            <a:ext cx="2499499" cy="977017"/>
          </a:xfrm>
          <a:prstGeom prst="wedgeRoundRectCallout">
            <a:avLst>
              <a:gd name="adj1" fmla="val 26332"/>
              <a:gd name="adj2" fmla="val -85746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372EF5-7ACE-715A-CDC0-408CE2488F76}"/>
              </a:ext>
            </a:extLst>
          </p:cNvPr>
          <p:cNvSpPr txBox="1"/>
          <p:nvPr/>
        </p:nvSpPr>
        <p:spPr>
          <a:xfrm>
            <a:off x="125358" y="3082442"/>
            <a:ext cx="2529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Московская область, г. Коломна</a:t>
            </a:r>
            <a:endParaRPr lang="en-US" dirty="0"/>
          </a:p>
          <a:p>
            <a:r>
              <a:rPr lang="ru-RU" dirty="0"/>
              <a:t>25</a:t>
            </a:r>
            <a:r>
              <a:rPr lang="en-US" dirty="0"/>
              <a:t> SAS HDD</a:t>
            </a:r>
          </a:p>
        </p:txBody>
      </p:sp>
      <p:sp>
        <p:nvSpPr>
          <p:cNvPr id="34" name="Облачко с текстом: прямоугольное со скругленными углами 33">
            <a:extLst>
              <a:ext uri="{FF2B5EF4-FFF2-40B4-BE49-F238E27FC236}">
                <a16:creationId xmlns:a16="http://schemas.microsoft.com/office/drawing/2014/main" id="{D7DCA81C-A055-79EF-C78F-7BC1434C8BC3}"/>
              </a:ext>
            </a:extLst>
          </p:cNvPr>
          <p:cNvSpPr/>
          <p:nvPr/>
        </p:nvSpPr>
        <p:spPr>
          <a:xfrm>
            <a:off x="10286987" y="1704438"/>
            <a:ext cx="1775725" cy="798362"/>
          </a:xfrm>
          <a:prstGeom prst="wedgeRoundRectCallout">
            <a:avLst>
              <a:gd name="adj1" fmla="val -67175"/>
              <a:gd name="adj2" fmla="val -31541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6259D-7099-12D4-B6CF-9AF7753EF0FE}"/>
              </a:ext>
            </a:extLst>
          </p:cNvPr>
          <p:cNvSpPr txBox="1"/>
          <p:nvPr/>
        </p:nvSpPr>
        <p:spPr>
          <a:xfrm>
            <a:off x="10469036" y="1810830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Самара</a:t>
            </a:r>
            <a:endParaRPr lang="en-US" dirty="0"/>
          </a:p>
          <a:p>
            <a:r>
              <a:rPr lang="en-US" dirty="0"/>
              <a:t>2</a:t>
            </a:r>
            <a:r>
              <a:rPr lang="ru-RU" dirty="0"/>
              <a:t>5 </a:t>
            </a:r>
            <a:r>
              <a:rPr lang="en-US" dirty="0"/>
              <a:t>SAS HDD</a:t>
            </a:r>
          </a:p>
        </p:txBody>
      </p:sp>
      <p:sp>
        <p:nvSpPr>
          <p:cNvPr id="36" name="Облачко с текстом: прямоугольное со скругленными углами 35">
            <a:extLst>
              <a:ext uri="{FF2B5EF4-FFF2-40B4-BE49-F238E27FC236}">
                <a16:creationId xmlns:a16="http://schemas.microsoft.com/office/drawing/2014/main" id="{AC078612-FC01-FAAF-4370-2FD20CF1C5D0}"/>
              </a:ext>
            </a:extLst>
          </p:cNvPr>
          <p:cNvSpPr/>
          <p:nvPr/>
        </p:nvSpPr>
        <p:spPr>
          <a:xfrm>
            <a:off x="1948759" y="5611313"/>
            <a:ext cx="2806466" cy="1078163"/>
          </a:xfrm>
          <a:prstGeom prst="wedgeRoundRectCallout">
            <a:avLst>
              <a:gd name="adj1" fmla="val 54072"/>
              <a:gd name="adj2" fmla="val -121462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7FFE29-F10B-1AA2-BE98-01A3A219424D}"/>
              </a:ext>
            </a:extLst>
          </p:cNvPr>
          <p:cNvSpPr txBox="1"/>
          <p:nvPr/>
        </p:nvSpPr>
        <p:spPr>
          <a:xfrm>
            <a:off x="2153459" y="5686943"/>
            <a:ext cx="2375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Линк 1 </a:t>
            </a:r>
            <a:r>
              <a:rPr lang="en-US" dirty="0"/>
              <a:t>Gbps</a:t>
            </a:r>
            <a:endParaRPr lang="ru-RU" dirty="0"/>
          </a:p>
          <a:p>
            <a:r>
              <a:rPr lang="ru-RU" dirty="0"/>
              <a:t>Средний </a:t>
            </a:r>
            <a:r>
              <a:rPr lang="ru-RU" dirty="0" err="1"/>
              <a:t>пинг</a:t>
            </a:r>
            <a:r>
              <a:rPr lang="ru-RU" dirty="0"/>
              <a:t> </a:t>
            </a:r>
            <a:r>
              <a:rPr lang="en-US" dirty="0"/>
              <a:t>48</a:t>
            </a:r>
            <a:r>
              <a:rPr lang="ru-RU" dirty="0"/>
              <a:t> мс.</a:t>
            </a:r>
          </a:p>
          <a:p>
            <a:r>
              <a:rPr lang="ru-RU" dirty="0"/>
              <a:t>Расстояние </a:t>
            </a:r>
            <a:r>
              <a:rPr lang="en-US" dirty="0"/>
              <a:t>2775</a:t>
            </a:r>
            <a:r>
              <a:rPr lang="ru-RU" dirty="0"/>
              <a:t> км.</a:t>
            </a:r>
            <a:endParaRPr lang="en-US" dirty="0"/>
          </a:p>
        </p:txBody>
      </p:sp>
      <p:sp>
        <p:nvSpPr>
          <p:cNvPr id="38" name="Облачко с текстом: прямоугольное со скругленными углами 37">
            <a:extLst>
              <a:ext uri="{FF2B5EF4-FFF2-40B4-BE49-F238E27FC236}">
                <a16:creationId xmlns:a16="http://schemas.microsoft.com/office/drawing/2014/main" id="{B7A76449-4518-CE3E-E483-142C89EA555E}"/>
              </a:ext>
            </a:extLst>
          </p:cNvPr>
          <p:cNvSpPr/>
          <p:nvPr/>
        </p:nvSpPr>
        <p:spPr>
          <a:xfrm>
            <a:off x="2988646" y="81276"/>
            <a:ext cx="2329394" cy="1175163"/>
          </a:xfrm>
          <a:prstGeom prst="wedgeRoundRectCallout">
            <a:avLst>
              <a:gd name="adj1" fmla="val -5571"/>
              <a:gd name="adj2" fmla="val 93298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190433-ADD6-9EA0-C41B-C8BD88D01032}"/>
              </a:ext>
            </a:extLst>
          </p:cNvPr>
          <p:cNvSpPr txBox="1"/>
          <p:nvPr/>
        </p:nvSpPr>
        <p:spPr>
          <a:xfrm>
            <a:off x="3028464" y="205904"/>
            <a:ext cx="2375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Линк 1 </a:t>
            </a:r>
            <a:r>
              <a:rPr lang="en-US" dirty="0"/>
              <a:t>Gbps</a:t>
            </a:r>
            <a:endParaRPr lang="ru-RU" dirty="0"/>
          </a:p>
          <a:p>
            <a:r>
              <a:rPr lang="ru-RU" dirty="0"/>
              <a:t>Средний </a:t>
            </a:r>
            <a:r>
              <a:rPr lang="ru-RU" dirty="0" err="1"/>
              <a:t>пинг</a:t>
            </a:r>
            <a:r>
              <a:rPr lang="ru-RU" dirty="0"/>
              <a:t> 19 мс.</a:t>
            </a:r>
          </a:p>
          <a:p>
            <a:r>
              <a:rPr lang="ru-RU" dirty="0"/>
              <a:t>Расстояние 600 км.</a:t>
            </a:r>
            <a:endParaRPr lang="en-US" dirty="0"/>
          </a:p>
        </p:txBody>
      </p:sp>
      <p:sp>
        <p:nvSpPr>
          <p:cNvPr id="40" name="Облачко с текстом: прямоугольное со скругленными углами 39">
            <a:extLst>
              <a:ext uri="{FF2B5EF4-FFF2-40B4-BE49-F238E27FC236}">
                <a16:creationId xmlns:a16="http://schemas.microsoft.com/office/drawing/2014/main" id="{8652DB8C-5DED-E780-5146-4593AD2743BB}"/>
              </a:ext>
            </a:extLst>
          </p:cNvPr>
          <p:cNvSpPr/>
          <p:nvPr/>
        </p:nvSpPr>
        <p:spPr>
          <a:xfrm>
            <a:off x="9236283" y="3356169"/>
            <a:ext cx="2708752" cy="1078162"/>
          </a:xfrm>
          <a:prstGeom prst="wedgeRoundRectCallout">
            <a:avLst>
              <a:gd name="adj1" fmla="val -81546"/>
              <a:gd name="adj2" fmla="val -54222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6E56DB-5468-2B62-492E-C80C9A1C602F}"/>
              </a:ext>
            </a:extLst>
          </p:cNvPr>
          <p:cNvSpPr txBox="1"/>
          <p:nvPr/>
        </p:nvSpPr>
        <p:spPr>
          <a:xfrm>
            <a:off x="9440983" y="3443444"/>
            <a:ext cx="2397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Линк 1 </a:t>
            </a:r>
            <a:r>
              <a:rPr lang="en-US" dirty="0"/>
              <a:t>Gbps</a:t>
            </a:r>
            <a:endParaRPr lang="ru-RU" dirty="0"/>
          </a:p>
          <a:p>
            <a:r>
              <a:rPr lang="ru-RU" dirty="0"/>
              <a:t>Средний </a:t>
            </a:r>
            <a:r>
              <a:rPr lang="ru-RU" dirty="0" err="1"/>
              <a:t>пинг</a:t>
            </a:r>
            <a:r>
              <a:rPr lang="ru-RU" dirty="0"/>
              <a:t> </a:t>
            </a:r>
            <a:r>
              <a:rPr lang="en-US" dirty="0"/>
              <a:t>43</a:t>
            </a:r>
            <a:r>
              <a:rPr lang="ru-RU" dirty="0"/>
              <a:t> мс.</a:t>
            </a:r>
          </a:p>
          <a:p>
            <a:r>
              <a:rPr lang="ru-RU" dirty="0"/>
              <a:t>Расстояние </a:t>
            </a:r>
            <a:r>
              <a:rPr lang="en-US" dirty="0"/>
              <a:t>2140</a:t>
            </a:r>
            <a:r>
              <a:rPr lang="ru-RU" dirty="0"/>
              <a:t> км.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CA4101-C944-E54E-3FBB-F0E316E141C3}"/>
              </a:ext>
            </a:extLst>
          </p:cNvPr>
          <p:cNvSpPr txBox="1"/>
          <p:nvPr/>
        </p:nvSpPr>
        <p:spPr>
          <a:xfrm>
            <a:off x="97143" y="986420"/>
            <a:ext cx="15616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/>
              <a:t>EC: 6</a:t>
            </a:r>
          </a:p>
        </p:txBody>
      </p:sp>
      <p:sp>
        <p:nvSpPr>
          <p:cNvPr id="21" name="Облачко с текстом: прямоугольное со скругленными углами 20">
            <a:extLst>
              <a:ext uri="{FF2B5EF4-FFF2-40B4-BE49-F238E27FC236}">
                <a16:creationId xmlns:a16="http://schemas.microsoft.com/office/drawing/2014/main" id="{F65D9C6C-EE87-6363-A256-E5885A199ED2}"/>
              </a:ext>
            </a:extLst>
          </p:cNvPr>
          <p:cNvSpPr/>
          <p:nvPr/>
        </p:nvSpPr>
        <p:spPr>
          <a:xfrm>
            <a:off x="6970048" y="74869"/>
            <a:ext cx="1775725" cy="691970"/>
          </a:xfrm>
          <a:prstGeom prst="wedgeRoundRectCallout">
            <a:avLst>
              <a:gd name="adj1" fmla="val -61786"/>
              <a:gd name="adj2" fmla="val 15072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B68EA8-9517-9377-1F25-1B1F36477CF9}"/>
              </a:ext>
            </a:extLst>
          </p:cNvPr>
          <p:cNvSpPr txBox="1"/>
          <p:nvPr/>
        </p:nvSpPr>
        <p:spPr>
          <a:xfrm>
            <a:off x="7152097" y="7486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Казань</a:t>
            </a:r>
            <a:endParaRPr lang="en-US" dirty="0"/>
          </a:p>
          <a:p>
            <a:r>
              <a:rPr lang="en-US" dirty="0"/>
              <a:t>2</a:t>
            </a:r>
            <a:r>
              <a:rPr lang="ru-RU" dirty="0"/>
              <a:t>5 </a:t>
            </a:r>
            <a:r>
              <a:rPr lang="en-US" dirty="0"/>
              <a:t>SAS HDD</a:t>
            </a:r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1B44CC51-5846-94ED-7B2F-D311A1554D24}"/>
              </a:ext>
            </a:extLst>
          </p:cNvPr>
          <p:cNvCxnSpPr>
            <a:cxnSpLocks/>
          </p:cNvCxnSpPr>
          <p:nvPr/>
        </p:nvCxnSpPr>
        <p:spPr>
          <a:xfrm>
            <a:off x="2818541" y="2779828"/>
            <a:ext cx="2499499" cy="248328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Облачко с текстом: прямоугольное со скругленными углами 48">
            <a:extLst>
              <a:ext uri="{FF2B5EF4-FFF2-40B4-BE49-F238E27FC236}">
                <a16:creationId xmlns:a16="http://schemas.microsoft.com/office/drawing/2014/main" id="{C52868FB-5872-3493-96E9-121DD3797377}"/>
              </a:ext>
            </a:extLst>
          </p:cNvPr>
          <p:cNvSpPr/>
          <p:nvPr/>
        </p:nvSpPr>
        <p:spPr>
          <a:xfrm>
            <a:off x="7094941" y="5836918"/>
            <a:ext cx="1804511" cy="798362"/>
          </a:xfrm>
          <a:prstGeom prst="wedgeRoundRectCallout">
            <a:avLst>
              <a:gd name="adj1" fmla="val -71300"/>
              <a:gd name="adj2" fmla="val -23550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83E346-2DF2-A8B8-B228-21C760C59044}"/>
              </a:ext>
            </a:extLst>
          </p:cNvPr>
          <p:cNvSpPr txBox="1"/>
          <p:nvPr/>
        </p:nvSpPr>
        <p:spPr>
          <a:xfrm>
            <a:off x="7276990" y="5943310"/>
            <a:ext cx="1622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Новосибирск</a:t>
            </a:r>
            <a:endParaRPr lang="en-US" dirty="0"/>
          </a:p>
          <a:p>
            <a:r>
              <a:rPr lang="en-US" dirty="0"/>
              <a:t>2</a:t>
            </a:r>
            <a:r>
              <a:rPr lang="ru-RU" dirty="0"/>
              <a:t>5 </a:t>
            </a:r>
            <a:r>
              <a:rPr lang="en-US" dirty="0"/>
              <a:t>SAS HDD</a:t>
            </a: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48343103-9707-5394-E508-603F09187123}"/>
              </a:ext>
            </a:extLst>
          </p:cNvPr>
          <p:cNvCxnSpPr>
            <a:cxnSpLocks/>
          </p:cNvCxnSpPr>
          <p:nvPr/>
        </p:nvCxnSpPr>
        <p:spPr>
          <a:xfrm flipV="1">
            <a:off x="6679377" y="3067275"/>
            <a:ext cx="1894787" cy="22518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3B021814-CCB8-A655-A602-A502B09B0007}"/>
              </a:ext>
            </a:extLst>
          </p:cNvPr>
          <p:cNvCxnSpPr>
            <a:cxnSpLocks/>
          </p:cNvCxnSpPr>
          <p:nvPr/>
        </p:nvCxnSpPr>
        <p:spPr>
          <a:xfrm flipH="1" flipV="1">
            <a:off x="6835360" y="1196317"/>
            <a:ext cx="1784289" cy="81811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AEBA9F1C-BFE6-1397-F9F8-96DE918F1986}"/>
              </a:ext>
            </a:extLst>
          </p:cNvPr>
          <p:cNvCxnSpPr>
            <a:cxnSpLocks/>
          </p:cNvCxnSpPr>
          <p:nvPr/>
        </p:nvCxnSpPr>
        <p:spPr>
          <a:xfrm flipH="1" flipV="1">
            <a:off x="5787232" y="2046993"/>
            <a:ext cx="64354" cy="274981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3D2D937C-1493-A727-3780-B2F2E41C44E3}"/>
              </a:ext>
            </a:extLst>
          </p:cNvPr>
          <p:cNvCxnSpPr>
            <a:cxnSpLocks/>
          </p:cNvCxnSpPr>
          <p:nvPr/>
        </p:nvCxnSpPr>
        <p:spPr>
          <a:xfrm>
            <a:off x="3175398" y="2391013"/>
            <a:ext cx="5398766" cy="84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Облачко с текстом: прямоугольное со скругленными углами 62">
            <a:extLst>
              <a:ext uri="{FF2B5EF4-FFF2-40B4-BE49-F238E27FC236}">
                <a16:creationId xmlns:a16="http://schemas.microsoft.com/office/drawing/2014/main" id="{4094AD3D-7503-CA83-904B-47B9FDA31960}"/>
              </a:ext>
            </a:extLst>
          </p:cNvPr>
          <p:cNvSpPr/>
          <p:nvPr/>
        </p:nvSpPr>
        <p:spPr>
          <a:xfrm>
            <a:off x="7923120" y="4596519"/>
            <a:ext cx="2708752" cy="1078162"/>
          </a:xfrm>
          <a:prstGeom prst="wedgeRoundRectCallout">
            <a:avLst>
              <a:gd name="adj1" fmla="val -99210"/>
              <a:gd name="adj2" fmla="val -254415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5BD693-B4D8-DBDE-5667-5EB2A306B8CF}"/>
              </a:ext>
            </a:extLst>
          </p:cNvPr>
          <p:cNvSpPr txBox="1"/>
          <p:nvPr/>
        </p:nvSpPr>
        <p:spPr>
          <a:xfrm>
            <a:off x="8127820" y="4683794"/>
            <a:ext cx="2397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Линк 1 </a:t>
            </a:r>
            <a:r>
              <a:rPr lang="en-US" dirty="0"/>
              <a:t>Gbps</a:t>
            </a:r>
            <a:endParaRPr lang="ru-RU" dirty="0"/>
          </a:p>
          <a:p>
            <a:r>
              <a:rPr lang="ru-RU" dirty="0"/>
              <a:t>Средний </a:t>
            </a:r>
            <a:r>
              <a:rPr lang="ru-RU" dirty="0" err="1"/>
              <a:t>пинг</a:t>
            </a:r>
            <a:r>
              <a:rPr lang="ru-RU" dirty="0"/>
              <a:t> </a:t>
            </a:r>
            <a:r>
              <a:rPr lang="en-US" dirty="0"/>
              <a:t>24</a:t>
            </a:r>
            <a:r>
              <a:rPr lang="ru-RU" dirty="0"/>
              <a:t> </a:t>
            </a:r>
            <a:r>
              <a:rPr lang="ru-RU" dirty="0" err="1"/>
              <a:t>мс</a:t>
            </a:r>
            <a:r>
              <a:rPr lang="ru-RU" dirty="0"/>
              <a:t>.</a:t>
            </a:r>
          </a:p>
          <a:p>
            <a:r>
              <a:rPr lang="ru-RU" dirty="0"/>
              <a:t>Расстояние </a:t>
            </a:r>
            <a:r>
              <a:rPr lang="en-US" dirty="0"/>
              <a:t>710</a:t>
            </a:r>
            <a:r>
              <a:rPr lang="ru-RU" dirty="0"/>
              <a:t> км.</a:t>
            </a:r>
            <a:endParaRPr lang="en-US" dirty="0"/>
          </a:p>
        </p:txBody>
      </p:sp>
      <p:sp>
        <p:nvSpPr>
          <p:cNvPr id="65" name="Облачко с текстом: прямоугольное со скругленными углами 64">
            <a:extLst>
              <a:ext uri="{FF2B5EF4-FFF2-40B4-BE49-F238E27FC236}">
                <a16:creationId xmlns:a16="http://schemas.microsoft.com/office/drawing/2014/main" id="{CD3D412B-E5C2-845C-1706-7282C34CD99E}"/>
              </a:ext>
            </a:extLst>
          </p:cNvPr>
          <p:cNvSpPr/>
          <p:nvPr/>
        </p:nvSpPr>
        <p:spPr>
          <a:xfrm>
            <a:off x="1092368" y="4308512"/>
            <a:ext cx="2708752" cy="1078162"/>
          </a:xfrm>
          <a:prstGeom prst="wedgeRoundRectCallout">
            <a:avLst>
              <a:gd name="adj1" fmla="val 123745"/>
              <a:gd name="adj2" fmla="val -111420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B65E092-D3D5-81A6-5E30-DF6FEBF468D6}"/>
              </a:ext>
            </a:extLst>
          </p:cNvPr>
          <p:cNvSpPr txBox="1"/>
          <p:nvPr/>
        </p:nvSpPr>
        <p:spPr>
          <a:xfrm>
            <a:off x="1297068" y="4395787"/>
            <a:ext cx="2397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Линк 1 </a:t>
            </a:r>
            <a:r>
              <a:rPr lang="en-US" dirty="0"/>
              <a:t>Gbps</a:t>
            </a:r>
            <a:endParaRPr lang="ru-RU" dirty="0"/>
          </a:p>
          <a:p>
            <a:r>
              <a:rPr lang="ru-RU" dirty="0"/>
              <a:t>Средний </a:t>
            </a:r>
            <a:r>
              <a:rPr lang="ru-RU" dirty="0" err="1"/>
              <a:t>пинг</a:t>
            </a:r>
            <a:r>
              <a:rPr lang="ru-RU" dirty="0"/>
              <a:t> </a:t>
            </a:r>
            <a:r>
              <a:rPr lang="en-US" dirty="0"/>
              <a:t>44</a:t>
            </a:r>
            <a:r>
              <a:rPr lang="ru-RU" dirty="0"/>
              <a:t> мс.</a:t>
            </a:r>
          </a:p>
          <a:p>
            <a:r>
              <a:rPr lang="ru-RU" dirty="0"/>
              <a:t>Расстояние </a:t>
            </a:r>
            <a:r>
              <a:rPr lang="en-US" dirty="0"/>
              <a:t>2130</a:t>
            </a:r>
            <a:r>
              <a:rPr lang="ru-RU" dirty="0"/>
              <a:t> км.</a:t>
            </a:r>
            <a:endParaRPr lang="en-US" dirty="0"/>
          </a:p>
        </p:txBody>
      </p:sp>
      <p:sp>
        <p:nvSpPr>
          <p:cNvPr id="72" name="Облачко с текстом: прямоугольное со скругленными углами 71">
            <a:extLst>
              <a:ext uri="{FF2B5EF4-FFF2-40B4-BE49-F238E27FC236}">
                <a16:creationId xmlns:a16="http://schemas.microsoft.com/office/drawing/2014/main" id="{AEF8FF9C-9A91-3F80-964E-DCE9ECC965FA}"/>
              </a:ext>
            </a:extLst>
          </p:cNvPr>
          <p:cNvSpPr/>
          <p:nvPr/>
        </p:nvSpPr>
        <p:spPr>
          <a:xfrm>
            <a:off x="8792237" y="340346"/>
            <a:ext cx="2601766" cy="1078162"/>
          </a:xfrm>
          <a:prstGeom prst="wedgeRoundRectCallout">
            <a:avLst>
              <a:gd name="adj1" fmla="val -87434"/>
              <a:gd name="adj2" fmla="val 70036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EEC755-7543-9562-C6F6-12679EFF849D}"/>
              </a:ext>
            </a:extLst>
          </p:cNvPr>
          <p:cNvSpPr txBox="1"/>
          <p:nvPr/>
        </p:nvSpPr>
        <p:spPr>
          <a:xfrm>
            <a:off x="8996937" y="427621"/>
            <a:ext cx="2397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Линк 1 </a:t>
            </a:r>
            <a:r>
              <a:rPr lang="en-US" dirty="0"/>
              <a:t>Gbps</a:t>
            </a:r>
            <a:endParaRPr lang="ru-RU" dirty="0"/>
          </a:p>
          <a:p>
            <a:r>
              <a:rPr lang="ru-RU" dirty="0"/>
              <a:t>Средний </a:t>
            </a:r>
            <a:r>
              <a:rPr lang="ru-RU" dirty="0" err="1"/>
              <a:t>пинг</a:t>
            </a:r>
            <a:r>
              <a:rPr lang="ru-RU" dirty="0"/>
              <a:t> </a:t>
            </a:r>
            <a:r>
              <a:rPr lang="en-US" dirty="0"/>
              <a:t>15</a:t>
            </a:r>
            <a:r>
              <a:rPr lang="ru-RU" dirty="0"/>
              <a:t> мс.</a:t>
            </a:r>
          </a:p>
          <a:p>
            <a:r>
              <a:rPr lang="ru-RU" dirty="0"/>
              <a:t>Расстояние </a:t>
            </a:r>
            <a:r>
              <a:rPr lang="en-US" dirty="0"/>
              <a:t>275</a:t>
            </a:r>
            <a:r>
              <a:rPr lang="ru-RU" dirty="0"/>
              <a:t> км.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54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Блок-схема: узел 7">
            <a:extLst>
              <a:ext uri="{FF2B5EF4-FFF2-40B4-BE49-F238E27FC236}">
                <a16:creationId xmlns:a16="http://schemas.microsoft.com/office/drawing/2014/main" id="{95AB1515-950D-D130-1391-8D937FDD363E}"/>
              </a:ext>
            </a:extLst>
          </p:cNvPr>
          <p:cNvSpPr/>
          <p:nvPr/>
        </p:nvSpPr>
        <p:spPr>
          <a:xfrm>
            <a:off x="8638950" y="961225"/>
            <a:ext cx="2503969" cy="185911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6DF6A14E-3675-761B-B852-8BCF47C07D15}"/>
              </a:ext>
            </a:extLst>
          </p:cNvPr>
          <p:cNvSpPr/>
          <p:nvPr/>
        </p:nvSpPr>
        <p:spPr>
          <a:xfrm>
            <a:off x="5685758" y="961226"/>
            <a:ext cx="2503969" cy="1859113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35</a:t>
            </a:fld>
            <a:endParaRPr lang="en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02A41-8211-A736-D066-56BE724936D7}"/>
              </a:ext>
            </a:extLst>
          </p:cNvPr>
          <p:cNvSpPr txBox="1"/>
          <p:nvPr/>
        </p:nvSpPr>
        <p:spPr>
          <a:xfrm>
            <a:off x="5837274" y="1567618"/>
            <a:ext cx="2200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S3-COLD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41E5F9-A726-D6C7-7DAB-203949A53E91}"/>
              </a:ext>
            </a:extLst>
          </p:cNvPr>
          <p:cNvSpPr txBox="1"/>
          <p:nvPr/>
        </p:nvSpPr>
        <p:spPr>
          <a:xfrm>
            <a:off x="8932818" y="1567618"/>
            <a:ext cx="191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S3-HOT</a:t>
            </a:r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E5E387BE-0543-995E-E4A7-6D537283A501}"/>
              </a:ext>
            </a:extLst>
          </p:cNvPr>
          <p:cNvSpPr/>
          <p:nvPr/>
        </p:nvSpPr>
        <p:spPr>
          <a:xfrm>
            <a:off x="7454307" y="3949996"/>
            <a:ext cx="1912977" cy="1859113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453027-14C5-EEE8-ED82-055859131555}"/>
              </a:ext>
            </a:extLst>
          </p:cNvPr>
          <p:cNvSpPr txBox="1"/>
          <p:nvPr/>
        </p:nvSpPr>
        <p:spPr>
          <a:xfrm>
            <a:off x="8055046" y="4556386"/>
            <a:ext cx="775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S3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74E7928F-6EBF-95F8-1F31-69A6FB9BA9FA}"/>
              </a:ext>
            </a:extLst>
          </p:cNvPr>
          <p:cNvCxnSpPr>
            <a:cxnSpLocks/>
          </p:cNvCxnSpPr>
          <p:nvPr/>
        </p:nvCxnSpPr>
        <p:spPr>
          <a:xfrm>
            <a:off x="7454307" y="2742702"/>
            <a:ext cx="600739" cy="126444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822F04D-C9D5-8727-AE7D-98D297C9C78D}"/>
              </a:ext>
            </a:extLst>
          </p:cNvPr>
          <p:cNvCxnSpPr>
            <a:cxnSpLocks/>
          </p:cNvCxnSpPr>
          <p:nvPr/>
        </p:nvCxnSpPr>
        <p:spPr>
          <a:xfrm flipH="1">
            <a:off x="8767947" y="2718096"/>
            <a:ext cx="574675" cy="128905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68CB1EE6-F399-E489-49B1-9C1A7E28F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023365"/>
            <a:ext cx="57150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2644626-D1BC-0A8B-3036-E41DDA3C9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005" y="612890"/>
            <a:ext cx="3362745" cy="25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B63380A0-1CE3-44BE-29C1-0A54D0456362}"/>
              </a:ext>
            </a:extLst>
          </p:cNvPr>
          <p:cNvCxnSpPr>
            <a:cxnSpLocks/>
          </p:cNvCxnSpPr>
          <p:nvPr/>
        </p:nvCxnSpPr>
        <p:spPr>
          <a:xfrm>
            <a:off x="2824716" y="3182349"/>
            <a:ext cx="0" cy="1841016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288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36</a:t>
            </a:fld>
            <a:endParaRPr lang="en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EA29E5-90B2-D963-BF64-FBEC73263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24" y="2835902"/>
            <a:ext cx="11466552" cy="118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26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934795-2479-A2FF-805C-EA174F12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Цена за гигабайт</a:t>
            </a:r>
            <a:endParaRPr lang="en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D81EA-B8C0-690F-8783-38A7E7C7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641" y="1208678"/>
            <a:ext cx="3960420" cy="528333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NVME</a:t>
            </a:r>
          </a:p>
          <a:p>
            <a:pPr marL="0" indent="0" algn="ctr">
              <a:buNone/>
            </a:pPr>
            <a:r>
              <a:rPr lang="en-US" dirty="0"/>
              <a:t>Intel P4608 6.4 </a:t>
            </a:r>
            <a:r>
              <a:rPr lang="ru-RU" dirty="0"/>
              <a:t>ТБ</a:t>
            </a:r>
          </a:p>
          <a:p>
            <a:pPr marL="0" indent="0" algn="ctr">
              <a:buNone/>
            </a:pPr>
            <a:r>
              <a:rPr lang="ru-RU" dirty="0"/>
              <a:t>1 шт.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~ 260 </a:t>
            </a:r>
            <a:r>
              <a:rPr lang="ru-RU" dirty="0" err="1"/>
              <a:t>т.р</a:t>
            </a:r>
            <a:r>
              <a:rPr lang="ru-RU" dirty="0"/>
              <a:t>.</a:t>
            </a:r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sz="3600" b="1" dirty="0"/>
              <a:t>39 р./ГБ</a:t>
            </a:r>
            <a:endParaRPr lang="en-RU" sz="3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37</a:t>
            </a:fld>
            <a:endParaRPr lang="en-RU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C86463D9-C6EA-28AD-8AFB-A6EA7ED4279E}"/>
              </a:ext>
            </a:extLst>
          </p:cNvPr>
          <p:cNvSpPr txBox="1">
            <a:spLocks/>
          </p:cNvSpPr>
          <p:nvPr/>
        </p:nvSpPr>
        <p:spPr>
          <a:xfrm>
            <a:off x="6368903" y="1208678"/>
            <a:ext cx="4550735" cy="5283332"/>
          </a:xfrm>
          <a:prstGeom prst="rect">
            <a:avLst/>
          </a:prstGeom>
        </p:spPr>
        <p:txBody>
          <a:bodyPr vert="horz" lIns="91440" tIns="0" rIns="91440" bIns="0" rtlCol="0">
            <a:normAutofit lnSpcReduction="10000"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Open Sans Light" pitchFamily="2" charset="0"/>
                <a:cs typeface="Open Sans Light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Open Sans Light" pitchFamily="2" charset="0"/>
                <a:cs typeface="Open Sans Light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SAS HDD 15K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Seagate Cheetah 600 </a:t>
            </a:r>
            <a:r>
              <a:rPr lang="ru-RU" dirty="0"/>
              <a:t>ГБ</a:t>
            </a: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11 </a:t>
            </a:r>
            <a:r>
              <a:rPr lang="ru-RU" dirty="0"/>
              <a:t>шт.</a:t>
            </a: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~ </a:t>
            </a:r>
            <a:r>
              <a:rPr lang="ru-RU" dirty="0"/>
              <a:t>80</a:t>
            </a:r>
            <a:r>
              <a:rPr lang="en-US" dirty="0"/>
              <a:t> </a:t>
            </a:r>
            <a:r>
              <a:rPr lang="ru-RU" dirty="0" err="1"/>
              <a:t>т.р</a:t>
            </a:r>
            <a:r>
              <a:rPr lang="ru-RU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dirty="0"/>
              <a:t>+ дисковая полка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~ </a:t>
            </a:r>
            <a:r>
              <a:rPr lang="ru-RU" dirty="0"/>
              <a:t>5</a:t>
            </a:r>
            <a:r>
              <a:rPr lang="en-US" dirty="0"/>
              <a:t>0 </a:t>
            </a:r>
            <a:r>
              <a:rPr lang="ru-RU" dirty="0" err="1"/>
              <a:t>т.р</a:t>
            </a:r>
            <a:r>
              <a:rPr lang="ru-RU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ru-RU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sz="3600" b="1" dirty="0"/>
              <a:t>19 р./ГБ</a:t>
            </a:r>
            <a:endParaRPr lang="en-RU" sz="3600" b="1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3A5F6D2-6508-BE29-4DFA-75897B2131D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702400" y="899145"/>
            <a:ext cx="0" cy="5592865"/>
          </a:xfrm>
          <a:prstGeom prst="line">
            <a:avLst/>
          </a:prstGeom>
          <a:ln w="38100">
            <a:solidFill>
              <a:schemeClr val="tx1"/>
            </a:solidFill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234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38</a:t>
            </a:fld>
            <a:endParaRPr lang="en-RU" dirty="0"/>
          </a:p>
        </p:txBody>
      </p:sp>
      <p:pic>
        <p:nvPicPr>
          <p:cNvPr id="2050" name="Picture 2" descr="OceanStor Connecting two disk enclosures to a 4 U controller enclosure">
            <a:extLst>
              <a:ext uri="{FF2B5EF4-FFF2-40B4-BE49-F238E27FC236}">
                <a16:creationId xmlns:a16="http://schemas.microsoft.com/office/drawing/2014/main" id="{1EAF6692-AB28-0840-8238-19C96E6FD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553" y="152400"/>
            <a:ext cx="7062893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914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934795-2479-A2FF-805C-EA174F12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Снова нюансы</a:t>
            </a:r>
            <a:endParaRPr lang="en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D81EA-B8C0-690F-8783-38A7E7C7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99" y="1220400"/>
            <a:ext cx="10692000" cy="491442"/>
          </a:xfrm>
        </p:spPr>
        <p:txBody>
          <a:bodyPr/>
          <a:lstStyle/>
          <a:p>
            <a:r>
              <a:rPr lang="ru-RU" dirty="0"/>
              <a:t>Не делать слишком большие пулы </a:t>
            </a:r>
            <a:r>
              <a:rPr lang="en-US" dirty="0"/>
              <a:t>ZFS</a:t>
            </a:r>
            <a:r>
              <a:rPr lang="ru-RU" dirty="0"/>
              <a:t> </a:t>
            </a:r>
            <a:r>
              <a:rPr lang="en-US" dirty="0"/>
              <a:t>(&gt; 6 </a:t>
            </a:r>
            <a:r>
              <a:rPr lang="ru-RU" dirty="0"/>
              <a:t>ТБ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39</a:t>
            </a:fld>
            <a:endParaRPr lang="en-RU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273DDC0-09BA-6ABF-899B-650DD14FAE49}"/>
              </a:ext>
            </a:extLst>
          </p:cNvPr>
          <p:cNvSpPr txBox="1">
            <a:spLocks/>
          </p:cNvSpPr>
          <p:nvPr/>
        </p:nvSpPr>
        <p:spPr>
          <a:xfrm>
            <a:off x="356399" y="2033096"/>
            <a:ext cx="10692000" cy="922755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Open Sans Light" pitchFamily="2" charset="0"/>
                <a:cs typeface="Open Sans Light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Open Sans Light" pitchFamily="2" charset="0"/>
                <a:cs typeface="Open Sans Light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Нельзя просто добавить диск – нужно создать и подключить новый кластер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05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4</a:t>
            </a:fld>
            <a:endParaRPr lang="en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205C09-6163-32AD-FBA2-848F2C19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433388"/>
            <a:ext cx="10477500" cy="59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58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934795-2479-A2FF-805C-EA174F12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00" y="219600"/>
            <a:ext cx="10692000" cy="1359090"/>
          </a:xfrm>
        </p:spPr>
        <p:txBody>
          <a:bodyPr/>
          <a:lstStyle/>
          <a:p>
            <a:r>
              <a:rPr lang="ru-RU" dirty="0"/>
              <a:t>Отказоустойчивость и полезное пространство</a:t>
            </a:r>
            <a:endParaRPr lang="en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D81EA-B8C0-690F-8783-38A7E7C7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99" y="1733108"/>
            <a:ext cx="5640364" cy="4770624"/>
          </a:xfrm>
        </p:spPr>
        <p:txBody>
          <a:bodyPr/>
          <a:lstStyle/>
          <a:p>
            <a:pPr marL="0" indent="0" algn="ctr">
              <a:buNone/>
            </a:pPr>
            <a:r>
              <a:rPr lang="ru-RU" b="1" dirty="0"/>
              <a:t>БЫЛО</a:t>
            </a:r>
          </a:p>
          <a:p>
            <a:pPr marL="0" indent="0" algn="ctr">
              <a:buNone/>
            </a:pPr>
            <a:r>
              <a:rPr lang="ru-RU" dirty="0"/>
              <a:t>Всего дисков </a:t>
            </a:r>
            <a:r>
              <a:rPr lang="ru-RU" b="1" dirty="0"/>
              <a:t>12</a:t>
            </a:r>
          </a:p>
          <a:p>
            <a:pPr marL="0" indent="0" algn="ctr">
              <a:buNone/>
            </a:pPr>
            <a:r>
              <a:rPr lang="en-US" dirty="0"/>
              <a:t>EC: </a:t>
            </a:r>
            <a:r>
              <a:rPr lang="en-US" b="1" dirty="0"/>
              <a:t>4</a:t>
            </a:r>
          </a:p>
          <a:p>
            <a:pPr marL="0" indent="0" algn="ctr">
              <a:buNone/>
            </a:pPr>
            <a:r>
              <a:rPr lang="ru-RU" dirty="0"/>
              <a:t>Можно потерять </a:t>
            </a:r>
            <a:r>
              <a:rPr lang="ru-RU" b="1" dirty="0"/>
              <a:t>4 диска</a:t>
            </a:r>
          </a:p>
          <a:p>
            <a:pPr marL="0" indent="0" algn="ctr">
              <a:buNone/>
            </a:pPr>
            <a:r>
              <a:rPr lang="ru-RU" dirty="0"/>
              <a:t>или</a:t>
            </a:r>
            <a:r>
              <a:rPr lang="ru-RU" b="1" dirty="0"/>
              <a:t> 1 </a:t>
            </a:r>
            <a:r>
              <a:rPr lang="ru-RU" b="1" dirty="0" err="1"/>
              <a:t>ноду</a:t>
            </a:r>
            <a:endParaRPr lang="ru-RU" b="1" dirty="0"/>
          </a:p>
          <a:p>
            <a:pPr marL="0" indent="0" algn="ctr">
              <a:buNone/>
            </a:pPr>
            <a:r>
              <a:rPr lang="ru-RU" dirty="0"/>
              <a:t>Полезный объём = </a:t>
            </a:r>
            <a:r>
              <a:rPr lang="ru-RU" b="1" dirty="0"/>
              <a:t>8 дисков</a:t>
            </a:r>
            <a:endParaRPr lang="en-R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40</a:t>
            </a:fld>
            <a:endParaRPr lang="en-RU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C4EE9012-9419-D528-7C81-1AE152DC982F}"/>
              </a:ext>
            </a:extLst>
          </p:cNvPr>
          <p:cNvSpPr txBox="1">
            <a:spLocks/>
          </p:cNvSpPr>
          <p:nvPr/>
        </p:nvSpPr>
        <p:spPr>
          <a:xfrm>
            <a:off x="5702400" y="1733108"/>
            <a:ext cx="5640364" cy="4770624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Open Sans Light" pitchFamily="2" charset="0"/>
                <a:cs typeface="Open Sans Light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Open Sans Light" pitchFamily="2" charset="0"/>
                <a:cs typeface="Open Sans Light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b="1" dirty="0"/>
              <a:t>СТАЛО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dirty="0"/>
              <a:t>Всего дисков </a:t>
            </a:r>
            <a:r>
              <a:rPr lang="ru-RU" b="1" dirty="0"/>
              <a:t>16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EC: </a:t>
            </a:r>
            <a:r>
              <a:rPr lang="ru-RU" b="1" dirty="0"/>
              <a:t>6</a:t>
            </a:r>
            <a:endParaRPr lang="en-US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dirty="0"/>
              <a:t>Можно потерять </a:t>
            </a:r>
            <a:r>
              <a:rPr lang="ru-RU" b="1" dirty="0"/>
              <a:t>6 дисков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dirty="0"/>
              <a:t>или</a:t>
            </a:r>
            <a:r>
              <a:rPr lang="ru-RU" b="1" dirty="0"/>
              <a:t> 1 </a:t>
            </a:r>
            <a:r>
              <a:rPr lang="ru-RU" b="1" dirty="0" err="1"/>
              <a:t>ноду</a:t>
            </a:r>
            <a:r>
              <a:rPr lang="ru-RU" b="1" dirty="0"/>
              <a:t> + 2 диска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dirty="0"/>
              <a:t>Полезный объём = </a:t>
            </a:r>
            <a:r>
              <a:rPr lang="ru-RU" b="1" dirty="0"/>
              <a:t>10 дисков</a:t>
            </a:r>
            <a:endParaRPr lang="en-RU" b="1" dirty="0"/>
          </a:p>
        </p:txBody>
      </p:sp>
    </p:spTree>
    <p:extLst>
      <p:ext uri="{BB962C8B-B14F-4D97-AF65-F5344CB8AC3E}">
        <p14:creationId xmlns:p14="http://schemas.microsoft.com/office/powerpoint/2010/main" val="3660836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41</a:t>
            </a:fld>
            <a:endParaRPr lang="en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630F93-1F8C-B912-3E8A-8B7C4B372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4"/>
            <a:ext cx="11239500" cy="685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821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42</a:t>
            </a:fld>
            <a:endParaRPr lang="en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54230C-FD75-6AEC-570E-71CDC8C96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660" y="0"/>
            <a:ext cx="8516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107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934795-2479-A2FF-805C-EA174F12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Железо</a:t>
            </a:r>
            <a:endParaRPr lang="en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D81EA-B8C0-690F-8783-38A7E7C76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Нода</a:t>
            </a:r>
            <a:r>
              <a:rPr lang="en-US" dirty="0"/>
              <a:t>:</a:t>
            </a:r>
          </a:p>
          <a:p>
            <a:r>
              <a:rPr lang="en-US" dirty="0"/>
              <a:t>CPU – 8 vCPU Intel Xeon v3</a:t>
            </a:r>
          </a:p>
          <a:p>
            <a:r>
              <a:rPr lang="en-US" dirty="0"/>
              <a:t>RAM – 16 GB DDR3</a:t>
            </a:r>
          </a:p>
          <a:p>
            <a:r>
              <a:rPr lang="en-US" dirty="0"/>
              <a:t>HDD – SAS 600 GB 15K RPS * 25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Количество нод: 4</a:t>
            </a:r>
          </a:p>
          <a:p>
            <a:pPr marL="0" indent="0">
              <a:buNone/>
            </a:pPr>
            <a:r>
              <a:rPr lang="ru-RU" dirty="0"/>
              <a:t>Общая производительность: 348 </a:t>
            </a:r>
            <a:r>
              <a:rPr lang="en-US" dirty="0" err="1"/>
              <a:t>rps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43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280249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934795-2479-A2FF-805C-EA174F12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Поехали</a:t>
            </a:r>
            <a:endParaRPr lang="en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D81EA-B8C0-690F-8783-38A7E7C76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Объём данных: </a:t>
            </a:r>
            <a:r>
              <a:rPr lang="ru-RU" b="1" dirty="0"/>
              <a:t>12 ТБ</a:t>
            </a:r>
          </a:p>
          <a:p>
            <a:r>
              <a:rPr lang="ru-RU" dirty="0"/>
              <a:t>Ограничение скорость: </a:t>
            </a:r>
            <a:r>
              <a:rPr lang="ru-RU" b="1" dirty="0"/>
              <a:t>20 МБ/с</a:t>
            </a:r>
          </a:p>
          <a:p>
            <a:r>
              <a:rPr lang="ru-RU" dirty="0"/>
              <a:t>Реальная нагрузка на сеть </a:t>
            </a:r>
            <a:r>
              <a:rPr lang="ru-RU" dirty="0" err="1"/>
              <a:t>вх</a:t>
            </a:r>
            <a:r>
              <a:rPr lang="ru-RU" dirty="0"/>
              <a:t>.</a:t>
            </a:r>
            <a:r>
              <a:rPr lang="en-US" dirty="0"/>
              <a:t>/</a:t>
            </a:r>
            <a:r>
              <a:rPr lang="ru-RU" dirty="0"/>
              <a:t>исх.</a:t>
            </a:r>
            <a:r>
              <a:rPr lang="en-US" dirty="0"/>
              <a:t>: </a:t>
            </a:r>
            <a:r>
              <a:rPr lang="en-US" b="1" dirty="0"/>
              <a:t>40/40 </a:t>
            </a:r>
            <a:r>
              <a:rPr lang="ru-RU" b="1" dirty="0"/>
              <a:t>МБ/с</a:t>
            </a:r>
          </a:p>
          <a:p>
            <a:r>
              <a:rPr lang="ru-RU" dirty="0"/>
              <a:t>Затраченное время: </a:t>
            </a:r>
            <a:r>
              <a:rPr lang="ru-RU" b="1" dirty="0"/>
              <a:t>2 недели</a:t>
            </a:r>
            <a:endParaRPr lang="en-R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44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393675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45</a:t>
            </a:fld>
            <a:endParaRPr lang="en-R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10C95A-CA3A-6CA9-C237-8D196725D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95" y="9897"/>
            <a:ext cx="10339055" cy="684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1932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D81EA-B8C0-690F-8783-38A7E7C7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0729" y="3062176"/>
            <a:ext cx="4130541" cy="7336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b="1" dirty="0" err="1"/>
              <a:t>RSync</a:t>
            </a:r>
            <a:r>
              <a:rPr lang="en-US" sz="4800" b="1" dirty="0"/>
              <a:t> for S3</a:t>
            </a:r>
            <a:endParaRPr lang="en-RU" sz="4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46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26754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D81EA-B8C0-690F-8783-38A7E7C7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4908" y="3062176"/>
            <a:ext cx="3582183" cy="7336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b="1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mc mirror</a:t>
            </a:r>
            <a:endParaRPr lang="en-RU" sz="4800" b="1" dirty="0">
              <a:latin typeface="Fira Code Medium" panose="020B0809050000020004" pitchFamily="49" charset="0"/>
              <a:ea typeface="Fira Code Medium" panose="020B080905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47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8053705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48</a:t>
            </a:fld>
            <a:endParaRPr lang="en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5C7D9F-EBCA-9F74-6D8A-DD21F8FDC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959" y="0"/>
            <a:ext cx="8010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31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49</a:t>
            </a:fld>
            <a:endParaRPr lang="en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6C703A-1799-145B-AAE3-E99A5E564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1408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4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5</a:t>
            </a:fld>
            <a:endParaRPr lang="en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6D97E6-E34D-E371-ADEC-1B78DECF4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148" y="1346818"/>
            <a:ext cx="8003703" cy="416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98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D81EA-B8C0-690F-8783-38A7E7C7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5026" y="3062176"/>
            <a:ext cx="2701948" cy="7336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b="1" dirty="0" err="1">
                <a:latin typeface="Fira Code Medium" panose="020B0809050000020004" pitchFamily="49" charset="0"/>
                <a:ea typeface="Fira Code Medium" panose="020B0809050000020004" pitchFamily="49" charset="0"/>
              </a:rPr>
              <a:t>rclone</a:t>
            </a:r>
            <a:endParaRPr lang="en-RU" sz="4800" b="1" dirty="0">
              <a:latin typeface="Fira Code Medium" panose="020B0809050000020004" pitchFamily="49" charset="0"/>
              <a:ea typeface="Fira Code Medium" panose="020B080905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50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788600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51</a:t>
            </a:fld>
            <a:endParaRPr lang="en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C49B46-B05D-2162-9D79-7A6A78F7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50" y="1378919"/>
            <a:ext cx="11047228" cy="410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0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52</a:t>
            </a:fld>
            <a:endParaRPr lang="en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00D38C-95C2-5C14-AC11-F5D9E3D1F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302409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ECD1909-3257-2AF4-79D8-05920F428B60}"/>
              </a:ext>
            </a:extLst>
          </p:cNvPr>
          <p:cNvSpPr/>
          <p:nvPr/>
        </p:nvSpPr>
        <p:spPr>
          <a:xfrm>
            <a:off x="2275367" y="2169042"/>
            <a:ext cx="829340" cy="226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C8F645B-9D25-1EE3-D013-3ADB368CDFFC}"/>
              </a:ext>
            </a:extLst>
          </p:cNvPr>
          <p:cNvCxnSpPr>
            <a:stCxn id="7" idx="3"/>
          </p:cNvCxnSpPr>
          <p:nvPr/>
        </p:nvCxnSpPr>
        <p:spPr>
          <a:xfrm>
            <a:off x="3104707" y="2282290"/>
            <a:ext cx="2753833" cy="114671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5E15CD9-69D7-1293-DB0D-041F75BDE238}"/>
              </a:ext>
            </a:extLst>
          </p:cNvPr>
          <p:cNvSpPr/>
          <p:nvPr/>
        </p:nvSpPr>
        <p:spPr>
          <a:xfrm>
            <a:off x="5858539" y="3015715"/>
            <a:ext cx="2980661" cy="8419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75F99E-DB22-7CF8-656B-A76B66FAB00A}"/>
              </a:ext>
            </a:extLst>
          </p:cNvPr>
          <p:cNvSpPr txBox="1"/>
          <p:nvPr/>
        </p:nvSpPr>
        <p:spPr>
          <a:xfrm>
            <a:off x="5941827" y="3136960"/>
            <a:ext cx="3449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1000"/>
              </a:spcAft>
            </a:pPr>
            <a:r>
              <a:rPr lang="en-US" sz="3600" dirty="0">
                <a:solidFill>
                  <a:schemeClr val="bg1"/>
                </a:solidFill>
              </a:rPr>
              <a:t>256 </a:t>
            </a:r>
            <a:r>
              <a:rPr lang="en-US" sz="3600" dirty="0" err="1">
                <a:solidFill>
                  <a:schemeClr val="bg1"/>
                </a:solidFill>
              </a:rPr>
              <a:t>kBytes</a:t>
            </a:r>
            <a:r>
              <a:rPr lang="en-US" sz="3600" dirty="0">
                <a:solidFill>
                  <a:schemeClr val="bg1"/>
                </a:solidFill>
              </a:rPr>
              <a:t>/s</a:t>
            </a:r>
          </a:p>
        </p:txBody>
      </p:sp>
    </p:spTree>
    <p:extLst>
      <p:ext uri="{BB962C8B-B14F-4D97-AF65-F5344CB8AC3E}">
        <p14:creationId xmlns:p14="http://schemas.microsoft.com/office/powerpoint/2010/main" val="2014295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53</a:t>
            </a:fld>
            <a:endParaRPr lang="en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6512AA-91C3-99C6-A902-8E5CE56A3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81" y="127655"/>
            <a:ext cx="10410819" cy="660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37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54</a:t>
            </a:fld>
            <a:endParaRPr lang="en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618148-1FF1-8859-93B6-942805F0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1" y="1424652"/>
            <a:ext cx="11659020" cy="351948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D628880-D64B-78D4-ECC1-10F364B54ABA}"/>
              </a:ext>
            </a:extLst>
          </p:cNvPr>
          <p:cNvSpPr/>
          <p:nvPr/>
        </p:nvSpPr>
        <p:spPr>
          <a:xfrm>
            <a:off x="5220586" y="1903228"/>
            <a:ext cx="1956391" cy="43593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021F043-D38E-4B8F-15B5-252B26891025}"/>
              </a:ext>
            </a:extLst>
          </p:cNvPr>
          <p:cNvSpPr/>
          <p:nvPr/>
        </p:nvSpPr>
        <p:spPr>
          <a:xfrm>
            <a:off x="6829647" y="4148470"/>
            <a:ext cx="4536558" cy="43593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882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55</a:t>
            </a:fld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906E7-1D60-B063-890B-01A67A71EFAA}"/>
              </a:ext>
            </a:extLst>
          </p:cNvPr>
          <p:cNvSpPr txBox="1"/>
          <p:nvPr/>
        </p:nvSpPr>
        <p:spPr>
          <a:xfrm>
            <a:off x="4391847" y="1537458"/>
            <a:ext cx="3408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1000"/>
              </a:spcAft>
            </a:pPr>
            <a:r>
              <a:rPr lang="ru-RU" sz="4800" dirty="0"/>
              <a:t>1234567.</a:t>
            </a:r>
            <a:r>
              <a:rPr lang="en-US" sz="4800" dirty="0"/>
              <a:t>txt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5D4DF67A-971B-419C-1EB3-6D5E7CAE7865}"/>
              </a:ext>
            </a:extLst>
          </p:cNvPr>
          <p:cNvCxnSpPr>
            <a:cxnSpLocks/>
          </p:cNvCxnSpPr>
          <p:nvPr/>
        </p:nvCxnSpPr>
        <p:spPr>
          <a:xfrm>
            <a:off x="5979041" y="2368455"/>
            <a:ext cx="0" cy="136357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5F8F20F-3EE6-2704-9999-BE5F0DAF0558}"/>
              </a:ext>
            </a:extLst>
          </p:cNvPr>
          <p:cNvSpPr txBox="1"/>
          <p:nvPr/>
        </p:nvSpPr>
        <p:spPr>
          <a:xfrm>
            <a:off x="2129208" y="3823928"/>
            <a:ext cx="7933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1000"/>
              </a:spcAft>
            </a:pPr>
            <a:r>
              <a:rPr lang="en-US" sz="4800" dirty="0"/>
              <a:t>s3:bucket/12/34/1234567.txt</a:t>
            </a:r>
          </a:p>
        </p:txBody>
      </p:sp>
    </p:spTree>
    <p:extLst>
      <p:ext uri="{BB962C8B-B14F-4D97-AF65-F5344CB8AC3E}">
        <p14:creationId xmlns:p14="http://schemas.microsoft.com/office/powerpoint/2010/main" val="27544133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56</a:t>
            </a:fld>
            <a:endParaRPr lang="en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4C3515-5D39-B1D7-C05F-C97B0C97C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23"/>
            <a:ext cx="11302409" cy="685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46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57</a:t>
            </a:fld>
            <a:endParaRPr lang="en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10D2DF-558D-1588-B597-0D9ED73C3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94" y="0"/>
            <a:ext cx="10849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73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F322DD-89B8-0C30-5C72-72924E41B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9034"/>
            <a:ext cx="5840627" cy="849463"/>
          </a:xfrm>
        </p:spPr>
        <p:txBody>
          <a:bodyPr/>
          <a:lstStyle/>
          <a:p>
            <a:r>
              <a:rPr lang="ru-RU" dirty="0"/>
              <a:t>Вопросы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200EC0-6703-5E53-55EC-4968E8BDD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6088912" cy="1307804"/>
          </a:xfrm>
        </p:spPr>
        <p:txBody>
          <a:bodyPr>
            <a:normAutofit fontScale="92500"/>
          </a:bodyPr>
          <a:lstStyle/>
          <a:p>
            <a:r>
              <a:rPr lang="ru-RU" dirty="0"/>
              <a:t>Алексей Плетнёв</a:t>
            </a:r>
          </a:p>
          <a:p>
            <a:r>
              <a:rPr lang="ru-RU" dirty="0"/>
              <a:t>Ведущий программист, АО «Базис-Центр+»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6951E6-D44D-AA87-AB64-3E9EC1082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27" y="5071205"/>
            <a:ext cx="3263213" cy="16843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35C7BC7-3A1A-C947-B084-3CB62DE0B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080" y="803433"/>
            <a:ext cx="2740663" cy="274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359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A638AC8-B68B-D0B2-7D5B-5072CA756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2598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0565E-8161-E242-8302-D0D51B4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8001B-EB2B-9047-8472-BA558FB4A55C}" type="slidenum">
              <a:rPr lang="en-RU" smtClean="0"/>
              <a:pPr/>
              <a:t>6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611083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D81EA-B8C0-690F-8783-38A7E7C7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00" y="2650165"/>
            <a:ext cx="10692000" cy="155766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1000" b="1" dirty="0"/>
              <a:t>FAQ</a:t>
            </a:r>
            <a:endParaRPr lang="en-RU" sz="11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7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327145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D81EA-B8C0-690F-8783-38A7E7C7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47" y="1768327"/>
            <a:ext cx="10692000" cy="332134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4200" b="1" dirty="0"/>
              <a:t>Как лучше поднимать кластер из нескольких нод, когда суммарное количество дисков превышает максимальный размер </a:t>
            </a:r>
            <a:r>
              <a:rPr lang="ru-RU" sz="4200" b="1" dirty="0" err="1"/>
              <a:t>Erasure</a:t>
            </a:r>
            <a:r>
              <a:rPr lang="ru-RU" sz="4200" b="1" dirty="0"/>
              <a:t> </a:t>
            </a:r>
            <a:r>
              <a:rPr lang="ru-RU" sz="4200" b="1" dirty="0" err="1"/>
              <a:t>set</a:t>
            </a:r>
            <a:r>
              <a:rPr lang="ru-RU" sz="4200" b="1" dirty="0"/>
              <a:t>?</a:t>
            </a:r>
            <a:endParaRPr lang="en-RU" sz="4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8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68516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934795-2479-A2FF-805C-EA174F12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Erasure set (stripe size)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3703-E90D-9D99-281E-6FE5DAC0FA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18000"/>
            <a:fld id="{03A8001B-EB2B-9047-8472-BA558FB4A55C}" type="slidenum">
              <a:rPr lang="en-RU" smtClean="0"/>
              <a:pPr marL="18000"/>
              <a:t>9</a:t>
            </a:fld>
            <a:endParaRPr lang="en-RU" dirty="0"/>
          </a:p>
        </p:txBody>
      </p:sp>
      <p:pic>
        <p:nvPicPr>
          <p:cNvPr id="2" name="Picture 2" descr="Erasure">
            <a:extLst>
              <a:ext uri="{FF2B5EF4-FFF2-40B4-BE49-F238E27FC236}">
                <a16:creationId xmlns:a16="http://schemas.microsoft.com/office/drawing/2014/main" id="{4C71EEDA-1DA9-48A9-A146-ECC72CD06B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9145"/>
            <a:ext cx="11738851" cy="488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486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ighloa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8D7E"/>
      </a:accent1>
      <a:accent2>
        <a:srgbClr val="4FBAFC"/>
      </a:accent2>
      <a:accent3>
        <a:srgbClr val="92DF70"/>
      </a:accent3>
      <a:accent4>
        <a:srgbClr val="FEE170"/>
      </a:accent4>
      <a:accent5>
        <a:srgbClr val="67EBDA"/>
      </a:accent5>
      <a:accent6>
        <a:srgbClr val="F876B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chemeClr val="tx1"/>
          </a:solidFill>
          <a:headEnd type="none" w="med" len="lg"/>
          <a:tailEnd type="none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spcBef>
            <a:spcPts val="1000"/>
          </a:spcBef>
          <a:spcAft>
            <a:spcPts val="1000"/>
          </a:spcAft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13565</TotalTime>
  <Words>5079</Words>
  <Application>Microsoft Office PowerPoint</Application>
  <PresentationFormat>Широкоэкранный</PresentationFormat>
  <Paragraphs>376</Paragraphs>
  <Slides>58</Slides>
  <Notes>57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58</vt:i4>
      </vt:variant>
    </vt:vector>
  </HeadingPairs>
  <TitlesOfParts>
    <vt:vector size="65" baseType="lpstr">
      <vt:lpstr>Open Sans Light</vt:lpstr>
      <vt:lpstr>Montserrat</vt:lpstr>
      <vt:lpstr>Arial</vt:lpstr>
      <vt:lpstr>JetBrains Mono Medium</vt:lpstr>
      <vt:lpstr>Fira Code Medium</vt:lpstr>
      <vt:lpstr>Calibri</vt:lpstr>
      <vt:lpstr>Office Theme</vt:lpstr>
      <vt:lpstr>MinIO – что изменилось за год</vt:lpstr>
      <vt:lpstr>Немного о компании</vt:lpstr>
      <vt:lpstr>Годом ранее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Что такое Erasure set (stripe size)</vt:lpstr>
      <vt:lpstr>Презентация PowerPoint</vt:lpstr>
      <vt:lpstr>Презентация PowerPoint</vt:lpstr>
      <vt:lpstr>Презентация PowerPoint</vt:lpstr>
      <vt:lpstr>Презентация PowerPoint</vt:lpstr>
      <vt:lpstr>ДА, НО</vt:lpstr>
      <vt:lpstr>Почему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Пара нюансов</vt:lpstr>
      <vt:lpstr>Презентация PowerPoint</vt:lpstr>
      <vt:lpstr>Презентация PowerPoint</vt:lpstr>
      <vt:lpstr>Презентация PowerPoint</vt:lpstr>
      <vt:lpstr>Причина?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Было</vt:lpstr>
      <vt:lpstr>Стало</vt:lpstr>
      <vt:lpstr>Презентация PowerPoint</vt:lpstr>
      <vt:lpstr>Презентация PowerPoint</vt:lpstr>
      <vt:lpstr>Цена за гигабайт</vt:lpstr>
      <vt:lpstr>Презентация PowerPoint</vt:lpstr>
      <vt:lpstr>Снова нюансы</vt:lpstr>
      <vt:lpstr>Отказоустойчивость и полезное пространство</vt:lpstr>
      <vt:lpstr>Презентация PowerPoint</vt:lpstr>
      <vt:lpstr>Презентация PowerPoint</vt:lpstr>
      <vt:lpstr>Железо</vt:lpstr>
      <vt:lpstr>Поехали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Mons Anderson</dc:creator>
  <cp:lastModifiedBy>Aleksey Pletnev</cp:lastModifiedBy>
  <cp:revision>211</cp:revision>
  <dcterms:created xsi:type="dcterms:W3CDTF">2023-01-17T17:59:48Z</dcterms:created>
  <dcterms:modified xsi:type="dcterms:W3CDTF">2023-06-05T13:58:13Z</dcterms:modified>
</cp:coreProperties>
</file>